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9" r:id="rId3"/>
    <p:sldId id="260" r:id="rId4"/>
    <p:sldId id="270" r:id="rId5"/>
    <p:sldId id="271" r:id="rId6"/>
    <p:sldId id="272" r:id="rId7"/>
    <p:sldId id="273" r:id="rId8"/>
    <p:sldId id="274" r:id="rId9"/>
    <p:sldId id="275" r:id="rId10"/>
    <p:sldId id="268" r:id="rId11"/>
    <p:sldId id="276" r:id="rId12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D54CC-3ECB-456C-817B-F8F676785920}" type="datetimeFigureOut">
              <a:rPr lang="es-GT" smtClean="0"/>
              <a:pPr/>
              <a:t>27/07/2011</a:t>
            </a:fld>
            <a:endParaRPr lang="es-G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1933A-EB17-4B89-8641-E4EA5E1176AD}" type="slidenum">
              <a:rPr lang="es-GT" smtClean="0"/>
              <a:pPr/>
              <a:t>‹#›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1933A-EB17-4B89-8641-E4EA5E1176AD}" type="slidenum">
              <a:rPr lang="es-GT" smtClean="0"/>
              <a:pPr/>
              <a:t>1</a:t>
            </a:fld>
            <a:endParaRPr lang="es-G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1933A-EB17-4B89-8641-E4EA5E1176AD}" type="slidenum">
              <a:rPr lang="es-GT" smtClean="0"/>
              <a:pPr/>
              <a:t>3</a:t>
            </a:fld>
            <a:endParaRPr lang="es-G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25357022-28AC-4121-A400-1B6F5142FDCC}" type="datetimeFigureOut">
              <a:rPr lang="es-GT" smtClean="0"/>
              <a:pPr/>
              <a:t>27/07/2011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C53E2F5-4B65-4EE2-8BCE-D63A5CA3C579}" type="slidenum">
              <a:rPr lang="es-GT" smtClean="0"/>
              <a:pPr/>
              <a:t>‹#›</a:t>
            </a:fld>
            <a:endParaRPr lang="es-G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7022-28AC-4121-A400-1B6F5142FDCC}" type="datetimeFigureOut">
              <a:rPr lang="es-GT" smtClean="0"/>
              <a:pPr/>
              <a:t>27/07/2011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E2F5-4B65-4EE2-8BCE-D63A5CA3C579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7022-28AC-4121-A400-1B6F5142FDCC}" type="datetimeFigureOut">
              <a:rPr lang="es-GT" smtClean="0"/>
              <a:pPr/>
              <a:t>27/07/2011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EC53E2F5-4B65-4EE2-8BCE-D63A5CA3C579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7022-28AC-4121-A400-1B6F5142FDCC}" type="datetimeFigureOut">
              <a:rPr lang="es-GT" smtClean="0"/>
              <a:pPr/>
              <a:t>27/07/2011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E2F5-4B65-4EE2-8BCE-D63A5CA3C579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25357022-28AC-4121-A400-1B6F5142FDCC}" type="datetimeFigureOut">
              <a:rPr lang="es-GT" smtClean="0"/>
              <a:pPr/>
              <a:t>27/07/2011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C53E2F5-4B65-4EE2-8BCE-D63A5CA3C579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7022-28AC-4121-A400-1B6F5142FDCC}" type="datetimeFigureOut">
              <a:rPr lang="es-GT" smtClean="0"/>
              <a:pPr/>
              <a:t>27/07/2011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E2F5-4B65-4EE2-8BCE-D63A5CA3C579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7022-28AC-4121-A400-1B6F5142FDCC}" type="datetimeFigureOut">
              <a:rPr lang="es-GT" smtClean="0"/>
              <a:pPr/>
              <a:t>27/07/2011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E2F5-4B65-4EE2-8BCE-D63A5CA3C579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7022-28AC-4121-A400-1B6F5142FDCC}" type="datetimeFigureOut">
              <a:rPr lang="es-GT" smtClean="0"/>
              <a:pPr/>
              <a:t>27/07/2011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E2F5-4B65-4EE2-8BCE-D63A5CA3C579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7022-28AC-4121-A400-1B6F5142FDCC}" type="datetimeFigureOut">
              <a:rPr lang="es-GT" smtClean="0"/>
              <a:pPr/>
              <a:t>27/07/2011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E2F5-4B65-4EE2-8BCE-D63A5CA3C579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7022-28AC-4121-A400-1B6F5142FDCC}" type="datetimeFigureOut">
              <a:rPr lang="es-GT" smtClean="0"/>
              <a:pPr/>
              <a:t>27/07/2011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E2F5-4B65-4EE2-8BCE-D63A5CA3C579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7022-28AC-4121-A400-1B6F5142FDCC}" type="datetimeFigureOut">
              <a:rPr lang="es-GT" smtClean="0"/>
              <a:pPr/>
              <a:t>27/07/2011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E2F5-4B65-4EE2-8BCE-D63A5CA3C579}" type="slidenum">
              <a:rPr lang="es-GT" smtClean="0"/>
              <a:pPr/>
              <a:t>‹#›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25357022-28AC-4121-A400-1B6F5142FDCC}" type="datetimeFigureOut">
              <a:rPr lang="es-GT" smtClean="0"/>
              <a:pPr/>
              <a:t>27/07/2011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EC53E2F5-4B65-4EE2-8BCE-D63A5CA3C579}" type="slidenum">
              <a:rPr lang="es-GT" smtClean="0"/>
              <a:pPr/>
              <a:t>‹#›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ya-ethnobotany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rontDesk@FLAAR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Achiote</a:t>
            </a:r>
            <a:r>
              <a:rPr lang="en-US" dirty="0" smtClean="0"/>
              <a:t> , </a:t>
            </a:r>
            <a:r>
              <a:rPr lang="en-US" i="1" dirty="0" err="1" smtClean="0"/>
              <a:t>Bixa</a:t>
            </a:r>
            <a:r>
              <a:rPr lang="en-US" i="1" dirty="0" smtClean="0"/>
              <a:t> </a:t>
            </a:r>
            <a:r>
              <a:rPr lang="en-US" i="1" dirty="0" err="1" smtClean="0"/>
              <a:t>orellana</a:t>
            </a:r>
            <a:endParaRPr lang="es-GT" dirty="0"/>
          </a:p>
        </p:txBody>
      </p:sp>
      <p:pic>
        <p:nvPicPr>
          <p:cNvPr id="5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869160"/>
            <a:ext cx="1562711" cy="1296144"/>
          </a:xfrm>
          <a:prstGeom prst="rect">
            <a:avLst/>
          </a:prstGeom>
          <a:noFill/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www.Maya-ethnobotany.org</a:t>
            </a:r>
            <a:endParaRPr lang="es-GT" dirty="0" smtClean="0"/>
          </a:p>
          <a:p>
            <a:endParaRPr lang="en-US" dirty="0"/>
          </a:p>
        </p:txBody>
      </p:sp>
      <p:pic>
        <p:nvPicPr>
          <p:cNvPr id="6" name="Picture 5" descr="Achiote_Chisec_2006.jpg"/>
          <p:cNvPicPr>
            <a:picLocks noChangeAspect="1"/>
          </p:cNvPicPr>
          <p:nvPr/>
        </p:nvPicPr>
        <p:blipFill>
          <a:blip r:embed="rId4" cstate="print"/>
          <a:srcRect b="5911"/>
          <a:stretch>
            <a:fillRect/>
          </a:stretch>
        </p:blipFill>
        <p:spPr>
          <a:xfrm>
            <a:off x="1835696" y="-3309"/>
            <a:ext cx="7308304" cy="45844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35696" y="4581128"/>
            <a:ext cx="345638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GT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Folder: Achiote, </a:t>
            </a:r>
            <a:r>
              <a:rPr kumimoji="0" lang="es-GT" sz="9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Ethnobotany</a:t>
            </a:r>
            <a:r>
              <a:rPr kumimoji="0" lang="es-GT" sz="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r>
              <a:rPr lang="es-GT" sz="900" dirty="0" smtClean="0"/>
              <a:t> Achiote_Chisec_2006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2286000"/>
            <a:ext cx="6840760" cy="3840163"/>
          </a:xfrm>
        </p:spPr>
        <p:txBody>
          <a:bodyPr/>
          <a:lstStyle/>
          <a:p>
            <a:r>
              <a:rPr lang="en-US" dirty="0" smtClean="0"/>
              <a:t>For more information visit  </a:t>
            </a:r>
          </a:p>
          <a:p>
            <a:pPr lvl="1"/>
            <a:r>
              <a:rPr lang="en-US" dirty="0" smtClean="0"/>
              <a:t>www.Maya-ethnobotany.org</a:t>
            </a:r>
          </a:p>
          <a:p>
            <a:r>
              <a:rPr lang="en-US" dirty="0" smtClean="0"/>
              <a:t>All photos were taken by FLAAR Mesoamerica staff. To quote the presentation and the pictures:</a:t>
            </a:r>
          </a:p>
          <a:p>
            <a:pPr lvl="1"/>
            <a:r>
              <a:rPr lang="en-US" dirty="0" smtClean="0"/>
              <a:t>Photos (FLAAR, 2011)	</a:t>
            </a:r>
          </a:p>
          <a:p>
            <a:pPr lvl="1"/>
            <a:r>
              <a:rPr lang="en-US" dirty="0" smtClean="0"/>
              <a:t>FLAAR Mesoamerican. 2011. PowerPoint Presentation about </a:t>
            </a:r>
            <a:r>
              <a:rPr lang="en-US" dirty="0" err="1" smtClean="0"/>
              <a:t>Achiote</a:t>
            </a:r>
            <a:r>
              <a:rPr lang="en-US" dirty="0" smtClean="0"/>
              <a:t>. </a:t>
            </a:r>
          </a:p>
          <a:p>
            <a:pPr lvl="1"/>
            <a:endParaRPr lang="en-US" dirty="0" smtClean="0"/>
          </a:p>
        </p:txBody>
      </p:sp>
      <p:pic>
        <p:nvPicPr>
          <p:cNvPr id="4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Achiote</a:t>
            </a:r>
            <a:r>
              <a:rPr lang="en-US" dirty="0" smtClean="0"/>
              <a:t>: plant for Spice and Color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00" dirty="0" smtClean="0"/>
              <a:t>www</a:t>
            </a:r>
            <a:r>
              <a:rPr lang="en-US" sz="1200" dirty="0" smtClean="0"/>
              <a:t>.</a:t>
            </a:r>
            <a:r>
              <a:rPr lang="en-US" dirty="0" smtClean="0"/>
              <a:t>Maya Ethnobotany</a:t>
            </a:r>
            <a:r>
              <a:rPr lang="en-US" sz="1300" dirty="0" smtClean="0"/>
              <a:t>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	Other PowerPoint presentations with photos of other Maya </a:t>
            </a:r>
            <a:r>
              <a:rPr lang="en-US" dirty="0" err="1" smtClean="0"/>
              <a:t>ethnobotany</a:t>
            </a:r>
            <a:r>
              <a:rPr lang="en-US" dirty="0" smtClean="0"/>
              <a:t> plants from the FLAAR Photo Archive include:</a:t>
            </a:r>
          </a:p>
          <a:p>
            <a:pPr>
              <a:buFontTx/>
              <a:buChar char="-"/>
            </a:pPr>
            <a:r>
              <a:rPr lang="en-US" dirty="0" err="1" smtClean="0"/>
              <a:t>Ceiba</a:t>
            </a:r>
            <a:r>
              <a:rPr lang="en-US" dirty="0" smtClean="0"/>
              <a:t> tree (</a:t>
            </a:r>
            <a:r>
              <a:rPr lang="en-US" i="1" dirty="0" err="1" smtClean="0"/>
              <a:t>Ceiba</a:t>
            </a:r>
            <a:r>
              <a:rPr lang="en-US" i="1" dirty="0" smtClean="0"/>
              <a:t> </a:t>
            </a:r>
            <a:r>
              <a:rPr lang="en-US" i="1" dirty="0" err="1" smtClean="0"/>
              <a:t>pentandra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smtClean="0"/>
              <a:t>Papaya (</a:t>
            </a:r>
            <a:r>
              <a:rPr lang="en-US" i="1" dirty="0" err="1" smtClean="0"/>
              <a:t>Carica</a:t>
            </a:r>
            <a:r>
              <a:rPr lang="en-US" i="1" dirty="0" smtClean="0"/>
              <a:t> papaya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smtClean="0"/>
              <a:t>Palo de </a:t>
            </a:r>
            <a:r>
              <a:rPr lang="en-US" dirty="0" err="1" smtClean="0"/>
              <a:t>pito</a:t>
            </a:r>
            <a:r>
              <a:rPr lang="en-US" dirty="0" smtClean="0"/>
              <a:t> (</a:t>
            </a:r>
            <a:r>
              <a:rPr lang="en-US" i="1" dirty="0" err="1" smtClean="0"/>
              <a:t>Erythrina</a:t>
            </a:r>
            <a:r>
              <a:rPr lang="en-US" i="1" dirty="0" smtClean="0"/>
              <a:t> </a:t>
            </a:r>
            <a:r>
              <a:rPr lang="en-US" i="1" dirty="0" err="1" smtClean="0"/>
              <a:t>berteroana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2348880"/>
            <a:ext cx="6248400" cy="3840163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GT" sz="2800" dirty="0" smtClean="0"/>
              <a:t>No </a:t>
            </a:r>
            <a:r>
              <a:rPr lang="es-GT" sz="2800" dirty="0" err="1" smtClean="0"/>
              <a:t>cost</a:t>
            </a:r>
            <a:r>
              <a:rPr lang="es-GT" sz="2800" dirty="0" smtClean="0"/>
              <a:t> </a:t>
            </a:r>
            <a:r>
              <a:rPr lang="es-GT" sz="2800" dirty="0" err="1" smtClean="0"/>
              <a:t>or</a:t>
            </a:r>
            <a:r>
              <a:rPr lang="es-GT" sz="2800" dirty="0" smtClean="0"/>
              <a:t> </a:t>
            </a:r>
            <a:r>
              <a:rPr lang="es-GT" sz="2800" dirty="0" err="1" smtClean="0"/>
              <a:t>obligation</a:t>
            </a:r>
            <a:r>
              <a:rPr lang="es-GT" sz="2800" dirty="0" smtClean="0"/>
              <a:t> </a:t>
            </a:r>
            <a:r>
              <a:rPr lang="es-GT" sz="2800" dirty="0" err="1" smtClean="0"/>
              <a:t>to</a:t>
            </a:r>
            <a:r>
              <a:rPr lang="es-GT" sz="2800" dirty="0" smtClean="0"/>
              <a:t> use FLAAR PowerPoint </a:t>
            </a:r>
            <a:r>
              <a:rPr lang="es-GT" sz="2800" dirty="0" err="1" smtClean="0"/>
              <a:t>presentations</a:t>
            </a:r>
            <a:r>
              <a:rPr lang="es-GT" sz="2800" dirty="0" smtClean="0"/>
              <a:t> (</a:t>
            </a:r>
            <a:r>
              <a:rPr lang="es-GT" sz="2800" dirty="0" err="1" smtClean="0"/>
              <a:t>if</a:t>
            </a:r>
            <a:r>
              <a:rPr lang="es-GT" sz="2800" dirty="0" smtClean="0"/>
              <a:t> copyright </a:t>
            </a:r>
            <a:r>
              <a:rPr lang="es-GT" sz="2800" dirty="0" err="1" smtClean="0"/>
              <a:t>notice</a:t>
            </a:r>
            <a:r>
              <a:rPr lang="es-GT" sz="2800" dirty="0" smtClean="0"/>
              <a:t> and logo </a:t>
            </a:r>
            <a:r>
              <a:rPr lang="es-GT" sz="2800" dirty="0" err="1" smtClean="0"/>
              <a:t>remain</a:t>
            </a:r>
            <a:r>
              <a:rPr lang="es-GT" sz="2800" dirty="0" smtClean="0"/>
              <a:t> in place)</a:t>
            </a:r>
            <a:endParaRPr lang="en-US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95736" y="1916832"/>
            <a:ext cx="6768752" cy="4320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PowerPoint presentations are courtesy of FLAAR Reports for colleges, universities, museums, nature parks, or any comparable educational and scientific institution.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obligation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PowerPoint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FLAAR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format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logo, and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www.maya-ethnobotany.org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remain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place.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However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photographs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copyright and are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intended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inappropriate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use.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Inappropriate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dumping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them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own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web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pretending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ethical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way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leave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them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FLAAR web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site</a:t>
            </a:r>
            <a:r>
              <a:rPr lang="es-GT" sz="2200" dirty="0" smtClean="0"/>
              <a:t>(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s) and link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them</a:t>
            </a:r>
            <a:endParaRPr kumimoji="0" lang="es-G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pre-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Columbian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Mesoamerican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flowers,plants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trees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really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wish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PPT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FLAAR,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Also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wish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Hellmuth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lecture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himself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at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museum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club,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anywhere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world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he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lectures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around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world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year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especially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Maya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iconography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plants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animals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digital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photography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flora and fauna.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innovative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concept of a non-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profit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providing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no-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PowerPoint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curators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faculty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students</a:t>
            </a:r>
            <a:r>
              <a:rPr lang="es-GT" sz="2200" dirty="0" smtClean="0"/>
              <a:t> as a </a:t>
            </a:r>
            <a:r>
              <a:rPr lang="es-GT" sz="2200" dirty="0" err="1" smtClean="0"/>
              <a:t>good</a:t>
            </a:r>
            <a:r>
              <a:rPr lang="es-GT" sz="2200" dirty="0" smtClean="0"/>
              <a:t> idea,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If you find any error or omission in this presentation, or if you know anything that we missed, please let us know to consider it. Write to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FrontDesk@FLAAR.org</a:t>
            </a:r>
            <a:endParaRPr lang="en-US" sz="2200" dirty="0" smtClean="0"/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We have deliberately left the PPT with no text so the speaker who borrows this can add their own words.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</a:t>
            </a:r>
            <a:r>
              <a:rPr lang="en-US" sz="1200" b="1" dirty="0" smtClean="0"/>
              <a:t>Mesoamerica 2011</a:t>
            </a:r>
            <a:endParaRPr lang="es-GT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err="1" smtClean="0"/>
              <a:t>Achiote</a:t>
            </a:r>
            <a:r>
              <a:rPr lang="en-US" dirty="0" smtClean="0"/>
              <a:t>: plant for Spice and Color </a:t>
            </a:r>
            <a:endParaRPr lang="es-GT" dirty="0"/>
          </a:p>
        </p:txBody>
      </p:sp>
      <p:pic>
        <p:nvPicPr>
          <p:cNvPr id="9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pic>
        <p:nvPicPr>
          <p:cNvPr id="13" name="Content Placeholder 12" descr="Achiote_Sayaxche_0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5063" r="10877"/>
          <a:stretch>
            <a:fillRect/>
          </a:stretch>
        </p:blipFill>
        <p:spPr>
          <a:xfrm>
            <a:off x="1884928" y="1844825"/>
            <a:ext cx="3983216" cy="3600400"/>
          </a:xfrm>
          <a:ln>
            <a:solidFill>
              <a:schemeClr val="tx1"/>
            </a:solidFill>
          </a:ln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835696" y="1844824"/>
            <a:ext cx="6248400" cy="494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Achiote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inmature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fruit</a:t>
            </a:r>
            <a:endParaRPr kumimoji="0" lang="es-GT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 descr="achiote_Portal_hotel_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0006" y="1412776"/>
            <a:ext cx="3566489" cy="47525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5580112" y="5805264"/>
            <a:ext cx="341987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Achiote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mature</a:t>
            </a: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fruit</a:t>
            </a:r>
            <a:endParaRPr kumimoji="0" lang="es-GT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835696" y="5445224"/>
            <a:ext cx="345638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GT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Folder: Achiote, </a:t>
            </a:r>
            <a:r>
              <a:rPr kumimoji="0" lang="es-GT" sz="9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Ethnobotany</a:t>
            </a:r>
            <a:r>
              <a:rPr kumimoji="0" lang="es-GT" sz="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r>
              <a:rPr lang="es-GT" sz="900" dirty="0" smtClean="0"/>
              <a:t> Achiote_Sayaxche_01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868144" y="6165304"/>
            <a:ext cx="3275856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GT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Folder: Achiote, </a:t>
            </a:r>
            <a:r>
              <a:rPr kumimoji="0" lang="es-GT" sz="9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Ethnobotany</a:t>
            </a:r>
            <a:r>
              <a:rPr kumimoji="0" lang="es-GT" sz="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r>
              <a:rPr lang="es-GT" sz="900" dirty="0" smtClean="0"/>
              <a:t> Achiote_Portal_hotel_69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Achiote</a:t>
            </a:r>
            <a:r>
              <a:rPr lang="en-US" dirty="0" smtClean="0"/>
              <a:t>: plant for Spice and Color </a:t>
            </a:r>
            <a:endParaRPr lang="en-US" dirty="0"/>
          </a:p>
        </p:txBody>
      </p:sp>
      <p:pic>
        <p:nvPicPr>
          <p:cNvPr id="6" name="Content Placeholder 5" descr="Achiote_Sayaxche_04 cop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3068960"/>
            <a:ext cx="3515978" cy="2770632"/>
          </a:xfrm>
          <a:ln>
            <a:solidFill>
              <a:schemeClr val="tx1"/>
            </a:solidFill>
          </a:ln>
        </p:spPr>
      </p:pic>
      <p:pic>
        <p:nvPicPr>
          <p:cNvPr id="4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pic>
        <p:nvPicPr>
          <p:cNvPr id="7" name="Picture 6" descr="Achiote_Sayaxche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636912"/>
            <a:ext cx="2595315" cy="1737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chiote_Sayaxche_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7125" y="836712"/>
            <a:ext cx="2595315" cy="1737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chiote_Sayaxche_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4437112"/>
            <a:ext cx="2595315" cy="1737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835696" y="1844824"/>
            <a:ext cx="6248400" cy="18379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GT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Achiote </a:t>
            </a:r>
            <a:r>
              <a:rPr lang="es-GT" sz="2200" dirty="0" err="1" smtClean="0"/>
              <a:t>f</a:t>
            </a:r>
            <a:r>
              <a:rPr kumimoji="0" lang="es-GT" sz="2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ruit</a:t>
            </a:r>
            <a:endParaRPr kumimoji="0" lang="es-GT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907704" y="5877272"/>
            <a:ext cx="3888432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GT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Folder: Achiote, </a:t>
            </a:r>
            <a:r>
              <a:rPr kumimoji="0" lang="es-GT" sz="9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Ethnobotany</a:t>
            </a:r>
            <a:r>
              <a:rPr kumimoji="0" lang="es-GT" sz="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r>
              <a:rPr lang="es-GT" sz="900" dirty="0" smtClean="0"/>
              <a:t> Achiote_Sayaxche_04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220072" y="6165304"/>
            <a:ext cx="392392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GT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Folder: Achiote, </a:t>
            </a:r>
            <a:r>
              <a:rPr kumimoji="0" lang="es-GT" sz="9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Ethnobotany</a:t>
            </a:r>
            <a:r>
              <a:rPr kumimoji="0" lang="es-GT" sz="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r>
              <a:rPr lang="es-GT" sz="900" dirty="0" smtClean="0"/>
              <a:t> Achiote_Sayaxche_05, 04,02 </a:t>
            </a:r>
            <a:r>
              <a:rPr lang="es-GT" sz="900" dirty="0" err="1" smtClean="0"/>
              <a:t>respectively</a:t>
            </a:r>
            <a:r>
              <a:rPr lang="es-GT" sz="900" dirty="0" smtClean="0"/>
              <a:t>. 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569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Achiote</a:t>
            </a:r>
            <a:r>
              <a:rPr lang="en-US" dirty="0" smtClean="0"/>
              <a:t>: plant for Spice and Color </a:t>
            </a:r>
            <a:endParaRPr lang="en-US" dirty="0"/>
          </a:p>
        </p:txBody>
      </p:sp>
      <p:pic>
        <p:nvPicPr>
          <p:cNvPr id="6" name="Content Placeholder 5" descr="achiote_Paso_Caribe4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996952"/>
            <a:ext cx="3384376" cy="2256251"/>
          </a:xfrm>
          <a:ln>
            <a:solidFill>
              <a:schemeClr val="tx1"/>
            </a:solidFill>
          </a:ln>
        </p:spPr>
      </p:pic>
      <p:pic>
        <p:nvPicPr>
          <p:cNvPr id="4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pic>
        <p:nvPicPr>
          <p:cNvPr id="7" name="Picture 6" descr="Achiote_Sayaxche_06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3767" y="2996952"/>
            <a:ext cx="3370449" cy="22562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2438400" y="2286001"/>
            <a:ext cx="4293840" cy="78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Red color comes from the seeds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63688" y="5301208"/>
            <a:ext cx="3672408" cy="2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GT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Folder: Achiote,</a:t>
            </a:r>
            <a:r>
              <a:rPr kumimoji="0" lang="es-GT" sz="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9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Ethnobonaty</a:t>
            </a:r>
            <a:r>
              <a:rPr kumimoji="0" lang="es-GT" sz="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s-GT" sz="900" dirty="0" smtClean="0"/>
              <a:t>Achiote_Paso_Caribe4032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36096" y="5301208"/>
            <a:ext cx="3707904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GT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Folder: Achiote,</a:t>
            </a:r>
            <a:r>
              <a:rPr kumimoji="0" lang="es-GT" sz="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9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Ethnobonaty</a:t>
            </a:r>
            <a:r>
              <a:rPr kumimoji="0" lang="es-GT" sz="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;</a:t>
            </a:r>
            <a:r>
              <a:rPr lang="es-GT" sz="900" dirty="0" smtClean="0"/>
              <a:t> Achiote_Sayaxche_06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Achiote</a:t>
            </a:r>
            <a:r>
              <a:rPr lang="en-US" dirty="0" smtClean="0"/>
              <a:t>: plant for Spice and Color </a:t>
            </a:r>
            <a:endParaRPr lang="en-US" dirty="0"/>
          </a:p>
        </p:txBody>
      </p:sp>
      <p:pic>
        <p:nvPicPr>
          <p:cNvPr id="6" name="Content Placeholder 5" descr="achiote_Portal_hotel_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5977" y="1772816"/>
            <a:ext cx="3348471" cy="4462272"/>
          </a:xfrm>
          <a:ln>
            <a:solidFill>
              <a:schemeClr val="tx1"/>
            </a:solidFill>
          </a:ln>
        </p:spPr>
      </p:pic>
      <p:pic>
        <p:nvPicPr>
          <p:cNvPr id="4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63688" y="1844824"/>
            <a:ext cx="475252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GT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Achiote Tree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GT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Family Bixacea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GT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Scientific name</a:t>
            </a:r>
            <a:r>
              <a:rPr kumimoji="0" lang="es-GT" sz="22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Bixa orellana</a:t>
            </a:r>
            <a:endParaRPr kumimoji="0" lang="es-GT" sz="2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04048" y="6281936"/>
            <a:ext cx="3888432" cy="243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GT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Folder: Achiote,</a:t>
            </a:r>
            <a:r>
              <a:rPr kumimoji="0" lang="es-GT" sz="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9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Ethnobonaty</a:t>
            </a:r>
            <a:r>
              <a:rPr kumimoji="0" lang="es-GT" sz="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;</a:t>
            </a:r>
            <a:r>
              <a:rPr lang="es-GT" sz="900" dirty="0" smtClean="0"/>
              <a:t> Achiote_Porta_hotel_71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Achiote</a:t>
            </a:r>
            <a:r>
              <a:rPr lang="en-US" dirty="0" smtClean="0"/>
              <a:t>: plant for Spice and Color </a:t>
            </a:r>
            <a:endParaRPr lang="en-US" dirty="0"/>
          </a:p>
        </p:txBody>
      </p:sp>
      <p:pic>
        <p:nvPicPr>
          <p:cNvPr id="4" name="Content Placeholder 3" descr="_mg_4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3140968"/>
            <a:ext cx="3456432" cy="2304415"/>
          </a:xfrm>
        </p:spPr>
      </p:pic>
      <p:pic>
        <p:nvPicPr>
          <p:cNvPr id="5" name="Picture 4" descr="_mg_4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140968"/>
            <a:ext cx="3456432" cy="230530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438400" y="2286001"/>
            <a:ext cx="6248400" cy="4229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s-GT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Branches of achiote bush </a:t>
            </a:r>
            <a:endParaRPr kumimoji="0" lang="es-GT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95736" y="2708920"/>
            <a:ext cx="6248400" cy="4229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s-GT" sz="2200" noProof="0" dirty="0" err="1" smtClean="0"/>
              <a:t>Photos</a:t>
            </a:r>
            <a:r>
              <a:rPr lang="es-GT" sz="2200" noProof="0" dirty="0" smtClean="0"/>
              <a:t> </a:t>
            </a:r>
            <a:r>
              <a:rPr lang="es-GT" sz="2200" noProof="0" dirty="0" err="1" smtClean="0"/>
              <a:t>were</a:t>
            </a:r>
            <a:r>
              <a:rPr lang="es-GT" sz="2200" noProof="0" dirty="0" smtClean="0"/>
              <a:t> </a:t>
            </a:r>
            <a:r>
              <a:rPr lang="es-GT" sz="2200" noProof="0" dirty="0" err="1" smtClean="0"/>
              <a:t>taken</a:t>
            </a:r>
            <a:r>
              <a:rPr lang="es-GT" sz="2200" noProof="0" dirty="0" smtClean="0"/>
              <a:t> at Peten, </a:t>
            </a:r>
            <a:r>
              <a:rPr lang="es-GT" sz="2200" noProof="0" dirty="0" err="1" smtClean="0"/>
              <a:t>near</a:t>
            </a:r>
            <a:r>
              <a:rPr lang="es-GT" sz="2200" noProof="0" dirty="0" smtClean="0"/>
              <a:t> </a:t>
            </a:r>
            <a:r>
              <a:rPr lang="es-GT" sz="2200" noProof="0" dirty="0" err="1" smtClean="0"/>
              <a:t>Sayaxche</a:t>
            </a:r>
            <a:endParaRPr kumimoji="0" lang="es-GT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51720" y="5445224"/>
            <a:ext cx="3384376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GT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Folder: Achiote, </a:t>
            </a:r>
            <a:r>
              <a:rPr kumimoji="0" lang="es-GT" sz="9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Ethnobotany</a:t>
            </a:r>
            <a:r>
              <a:rPr kumimoji="0" lang="es-GT" sz="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r>
              <a:rPr lang="es-GT" sz="900" dirty="0" smtClean="0"/>
              <a:t> Achiote_mg_4035 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80112" y="5445224"/>
            <a:ext cx="3384376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GT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Folder: Achiote, </a:t>
            </a:r>
            <a:r>
              <a:rPr kumimoji="0" lang="es-GT" sz="9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Ethnobotany</a:t>
            </a:r>
            <a:r>
              <a:rPr kumimoji="0" lang="es-GT" sz="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r>
              <a:rPr lang="es-GT" sz="900" dirty="0" smtClean="0"/>
              <a:t> Achiote_mg_4034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Achiote</a:t>
            </a:r>
            <a:r>
              <a:rPr lang="en-US" dirty="0" smtClean="0"/>
              <a:t>: plant for Spice and Color </a:t>
            </a:r>
            <a:endParaRPr lang="en-US" dirty="0"/>
          </a:p>
        </p:txBody>
      </p:sp>
      <p:pic>
        <p:nvPicPr>
          <p:cNvPr id="4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GT" dirty="0" smtClean="0"/>
              <a:t>	</a:t>
            </a:r>
            <a:r>
              <a:rPr lang="en-US" dirty="0" smtClean="0"/>
              <a:t>Nicholas </a:t>
            </a:r>
            <a:r>
              <a:rPr lang="en-US" dirty="0" err="1" smtClean="0"/>
              <a:t>Hellmuth</a:t>
            </a:r>
            <a:r>
              <a:rPr lang="en-US" dirty="0" smtClean="0"/>
              <a:t> taking pictures of </a:t>
            </a:r>
            <a:r>
              <a:rPr lang="en-US" dirty="0" err="1" smtClean="0"/>
              <a:t>achiote</a:t>
            </a:r>
            <a:r>
              <a:rPr lang="en-US" dirty="0" smtClean="0"/>
              <a:t> </a:t>
            </a:r>
            <a:endParaRPr lang="es-GT" dirty="0"/>
          </a:p>
        </p:txBody>
      </p:sp>
      <p:pic>
        <p:nvPicPr>
          <p:cNvPr id="8" name="Picture 7" descr="NH_PhaseOne_achiote_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7189" y="3068960"/>
            <a:ext cx="3483189" cy="2331720"/>
          </a:xfrm>
          <a:prstGeom prst="rect">
            <a:avLst/>
          </a:prstGeom>
        </p:spPr>
      </p:pic>
      <p:pic>
        <p:nvPicPr>
          <p:cNvPr id="9" name="Picture 8" descr="NH_PhaseOne_achiote_2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041496"/>
            <a:ext cx="3483189" cy="233172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835696" y="5445224"/>
            <a:ext cx="360040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GT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Folder: Achiote,</a:t>
            </a:r>
            <a:r>
              <a:rPr kumimoji="0" lang="es-GT" sz="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9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Ethnobonaty</a:t>
            </a:r>
            <a:r>
              <a:rPr kumimoji="0" lang="es-GT" sz="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; </a:t>
            </a:r>
            <a:r>
              <a:rPr lang="es-GT" sz="900" dirty="0" smtClean="0"/>
              <a:t>NH_PhaseOne_achiote_213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08104" y="5445224"/>
            <a:ext cx="3635896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GT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Folder: Achiote,</a:t>
            </a:r>
            <a:r>
              <a:rPr kumimoji="0" lang="es-GT" sz="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9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Ethnobonaty</a:t>
            </a:r>
            <a:r>
              <a:rPr kumimoji="0" lang="es-GT" sz="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r>
              <a:rPr lang="es-GT" sz="900" dirty="0" smtClean="0"/>
              <a:t> NH_PhaseOne_achiote_214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Achiote</a:t>
            </a:r>
            <a:r>
              <a:rPr lang="en-US" dirty="0" smtClean="0"/>
              <a:t>: plant for Spice and Color </a:t>
            </a:r>
            <a:endParaRPr lang="en-US" dirty="0"/>
          </a:p>
        </p:txBody>
      </p:sp>
      <p:pic>
        <p:nvPicPr>
          <p:cNvPr id="6" name="Content Placeholder 5" descr="NH_PhaseOne_achiote_2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7722" y="1772816"/>
            <a:ext cx="6503148" cy="4353347"/>
          </a:xfrm>
        </p:spPr>
      </p:pic>
      <p:pic>
        <p:nvPicPr>
          <p:cNvPr id="4" name="Picture 2" descr="C:\Documents and Settings\Jacqueline Najera\Escritorio\JDMO\logos\FLAAR_Mesoamerica_Logo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69" y="188640"/>
            <a:ext cx="1562711" cy="12961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6512" y="6525344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www.Maya-ethnobotany.org</a:t>
            </a:r>
            <a:endParaRPr lang="es-GT" sz="11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51720" y="6093296"/>
            <a:ext cx="6552728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GT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Folder: Achiote,</a:t>
            </a:r>
            <a:r>
              <a:rPr kumimoji="0" lang="es-GT" sz="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GT" sz="9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Ethnobonaty</a:t>
            </a:r>
            <a:r>
              <a:rPr lang="es-GT" sz="900" dirty="0" smtClean="0"/>
              <a:t>; NH_PhaseOne_achiote_218</a:t>
            </a:r>
            <a:endParaRPr kumimoji="0" lang="es-GT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7776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© FLAAR Mesoamerica 2011</a:t>
            </a:r>
            <a:endParaRPr lang="es-GT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Theme_Mod_theme</Template>
  <TotalTime>1116</TotalTime>
  <Words>277</Words>
  <Application>Microsoft Office PowerPoint</Application>
  <PresentationFormat>On-screen Show (4:3)</PresentationFormat>
  <Paragraphs>74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Mod</vt:lpstr>
      <vt:lpstr>Achiote , Bixa orellana</vt:lpstr>
      <vt:lpstr>No cost or obligation to use FLAAR PowerPoint presentations (if copyright notice and logo remain in place)</vt:lpstr>
      <vt:lpstr>Achiote: plant for Spice and Color </vt:lpstr>
      <vt:lpstr>Achiote: plant for Spice and Color </vt:lpstr>
      <vt:lpstr>Achiote: plant for Spice and Color </vt:lpstr>
      <vt:lpstr>Achiote: plant for Spice and Color </vt:lpstr>
      <vt:lpstr>Achiote: plant for Spice and Color </vt:lpstr>
      <vt:lpstr>Achiote: plant for Spice and Color </vt:lpstr>
      <vt:lpstr>Achiote: plant for Spice and Color </vt:lpstr>
      <vt:lpstr>Achiote: plant for Spice and Color </vt:lpstr>
      <vt:lpstr>www.Maya Ethnobotany.org</vt:lpstr>
    </vt:vector>
  </TitlesOfParts>
  <Company>FLAAR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Ceiba Tree</dc:title>
  <dc:creator>Jaqueline</dc:creator>
  <cp:lastModifiedBy>Nicholas Hellmuth</cp:lastModifiedBy>
  <cp:revision>86</cp:revision>
  <dcterms:created xsi:type="dcterms:W3CDTF">2011-06-15T14:27:01Z</dcterms:created>
  <dcterms:modified xsi:type="dcterms:W3CDTF">2011-07-27T18:52:22Z</dcterms:modified>
</cp:coreProperties>
</file>