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7" r:id="rId4"/>
    <p:sldId id="268" r:id="rId5"/>
    <p:sldId id="269" r:id="rId6"/>
    <p:sldId id="258" r:id="rId7"/>
    <p:sldId id="270" r:id="rId8"/>
    <p:sldId id="262" r:id="rId9"/>
    <p:sldId id="257" r:id="rId10"/>
    <p:sldId id="261" r:id="rId11"/>
    <p:sldId id="264" r:id="rId12"/>
    <p:sldId id="266" r:id="rId1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83" autoAdjust="0"/>
  </p:normalViewPr>
  <p:slideViewPr>
    <p:cSldViewPr>
      <p:cViewPr varScale="1">
        <p:scale>
          <a:sx n="111" d="100"/>
          <a:sy n="111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A3F1D-D041-44AD-BF0B-C013F8D68D26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F3C1-0290-4B6C-AB45-2C77F200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No poner </a:t>
            </a:r>
            <a:r>
              <a:rPr lang="es-MX" dirty="0" err="1" smtClean="0"/>
              <a:t>process</a:t>
            </a:r>
            <a:endParaRPr lang="es-MX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F3C1-0290-4B6C-AB45-2C77F200EC6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DBA1E24-A2AC-438D-8271-0D70F9CDDBA8}" type="datetimeFigureOut">
              <a:rPr lang="es-GT" smtClean="0"/>
              <a:pPr/>
              <a:t>01/09/2011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C1A8166C-5B4A-48D6-B9D1-549C015752C5}" type="slidenum">
              <a:rPr lang="es-GT" smtClean="0"/>
              <a:pPr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a-ethnobotan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FrontDesk@FLAA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7131496" cy="1157064"/>
          </a:xfrm>
        </p:spPr>
        <p:txBody>
          <a:bodyPr/>
          <a:lstStyle/>
          <a:p>
            <a:r>
              <a:rPr lang="en-US" sz="3250" dirty="0" smtClean="0"/>
              <a:t>Palo de </a:t>
            </a:r>
            <a:r>
              <a:rPr lang="en-US" sz="3250" dirty="0" err="1" smtClean="0"/>
              <a:t>Pito</a:t>
            </a:r>
            <a:r>
              <a:rPr lang="en-US" sz="3250" dirty="0" smtClean="0"/>
              <a:t>, </a:t>
            </a:r>
            <a:r>
              <a:rPr lang="en-US" sz="3250" i="1" dirty="0" err="1" smtClean="0"/>
              <a:t>Erythrina</a:t>
            </a:r>
            <a:r>
              <a:rPr lang="en-US" sz="3250" i="1" dirty="0" smtClean="0"/>
              <a:t> </a:t>
            </a:r>
            <a:r>
              <a:rPr lang="en-US" sz="3250" i="1" dirty="0" err="1" smtClean="0"/>
              <a:t>berteroana</a:t>
            </a:r>
            <a:endParaRPr lang="es-GT" sz="3250" dirty="0"/>
          </a:p>
        </p:txBody>
      </p:sp>
      <p:pic>
        <p:nvPicPr>
          <p:cNvPr id="1026" name="Picture 2" descr="\\Database-2\flaar\ETHNOBOTANY\Palo_de_Pito\Process\Palo_de_Pito_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-273162"/>
            <a:ext cx="7308304" cy="4854290"/>
          </a:xfrm>
          <a:prstGeom prst="rect">
            <a:avLst/>
          </a:prstGeom>
          <a:noFill/>
        </p:spPr>
      </p:pic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97152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www.Maya-ethnobotany.org</a:t>
            </a:r>
            <a:endParaRPr lang="es-G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base-2\flaar\ETHNOBOTANY\Palo_de_Pito\Process\DSC_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768"/>
            <a:ext cx="2313309" cy="3456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0" name="Picture 2" descr="\\Database-2\flaar\ETHNOBOTANY\Palo_de_Pito\Process\DSC_0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72816"/>
            <a:ext cx="2313277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1835696" y="1772816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Palo de </a:t>
            </a:r>
            <a:r>
              <a:rPr lang="en-US" sz="2000" b="1" dirty="0" err="1" smtClean="0">
                <a:solidFill>
                  <a:schemeClr val="bg1"/>
                </a:solidFill>
              </a:rPr>
              <a:t>pito</a:t>
            </a:r>
            <a:r>
              <a:rPr lang="en-US" sz="2000" b="1" dirty="0" smtClean="0">
                <a:solidFill>
                  <a:schemeClr val="bg1"/>
                </a:solidFill>
              </a:rPr>
              <a:t> seed pod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DSC_05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2686" y="1772816"/>
            <a:ext cx="2313810" cy="3456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04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</a:t>
            </a:r>
            <a:r>
              <a:rPr lang="en-US" sz="4000" dirty="0" smtClean="0"/>
              <a:t>Palo de </a:t>
            </a:r>
            <a:r>
              <a:rPr lang="en-US" sz="4000" dirty="0" err="1" smtClean="0"/>
              <a:t>Pito</a:t>
            </a:r>
            <a:r>
              <a:rPr lang="en-US" sz="4000" dirty="0" smtClean="0"/>
              <a:t> 		a plant of Ceremonial use </a:t>
            </a:r>
            <a:endParaRPr lang="es-GT" sz="4000" dirty="0"/>
          </a:p>
        </p:txBody>
      </p:sp>
      <p:sp>
        <p:nvSpPr>
          <p:cNvPr id="12" name="Rectangle 11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35696" y="522920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: Palo_de_Pito_Semillas_DSC_0580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4283968" y="530120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Ethnobotany:Palo_de_Pito_Semillas_DSC_0571</a:t>
            </a:r>
            <a:endParaRPr lang="en-US" sz="900" dirty="0"/>
          </a:p>
        </p:txBody>
      </p:sp>
      <p:sp>
        <p:nvSpPr>
          <p:cNvPr id="16" name="Rectangle 15"/>
          <p:cNvSpPr/>
          <p:nvPr/>
        </p:nvSpPr>
        <p:spPr>
          <a:xfrm>
            <a:off x="6588224" y="5301208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Ethnobotany:Palo_de_Pito_SemillasDSC_0581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www</a:t>
            </a:r>
            <a:r>
              <a:rPr lang="en-US" sz="1200" dirty="0" smtClean="0"/>
              <a:t>.</a:t>
            </a:r>
            <a:r>
              <a:rPr lang="en-US" dirty="0" smtClean="0"/>
              <a:t>Maya Ethnobotany</a:t>
            </a:r>
            <a:r>
              <a:rPr lang="en-US" sz="1300" dirty="0" smtClean="0"/>
              <a:t>.org</a:t>
            </a:r>
            <a:endParaRPr lang="en-US" dirty="0"/>
          </a:p>
        </p:txBody>
      </p:sp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 visit  </a:t>
            </a:r>
          </a:p>
          <a:p>
            <a:pPr lvl="1"/>
            <a:r>
              <a:rPr lang="en-US" dirty="0" smtClean="0"/>
              <a:t>www.Maya-ethnobotany.org</a:t>
            </a:r>
          </a:p>
          <a:p>
            <a:r>
              <a:rPr lang="en-US" dirty="0" smtClean="0"/>
              <a:t>All photos were taken by FLAAR Mesoamerica staff. To quote the presentation and the pictures:</a:t>
            </a:r>
          </a:p>
          <a:p>
            <a:pPr lvl="1"/>
            <a:r>
              <a:rPr lang="en-US" dirty="0" smtClean="0"/>
              <a:t>Photos (FLAAR, 2011)	</a:t>
            </a:r>
          </a:p>
          <a:p>
            <a:pPr lvl="1"/>
            <a:r>
              <a:rPr lang="en-US" dirty="0" smtClean="0"/>
              <a:t>FLAAR Mesoamerican. 2011. PowerPoint Presentation about Palo de </a:t>
            </a:r>
            <a:r>
              <a:rPr lang="en-US" dirty="0" err="1" smtClean="0"/>
              <a:t>Pito</a:t>
            </a:r>
            <a:r>
              <a:rPr lang="en-US" dirty="0" smtClean="0"/>
              <a:t>. www.maya-ethnobotany.org</a:t>
            </a:r>
          </a:p>
          <a:p>
            <a:pPr lvl="1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8356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	Other PowerPoint presentations with photos of other Maya </a:t>
            </a:r>
            <a:r>
              <a:rPr lang="en-US" dirty="0" err="1" smtClean="0"/>
              <a:t>ethnobotany</a:t>
            </a:r>
            <a:r>
              <a:rPr lang="en-US" dirty="0" smtClean="0"/>
              <a:t> plants from the FLAAR Photo Archive include:</a:t>
            </a:r>
          </a:p>
          <a:p>
            <a:pPr>
              <a:buFontTx/>
              <a:buChar char="-"/>
            </a:pPr>
            <a:r>
              <a:rPr lang="en-US" dirty="0" smtClean="0"/>
              <a:t>Morro (</a:t>
            </a:r>
            <a:r>
              <a:rPr lang="en-US" i="1" dirty="0" err="1" smtClean="0"/>
              <a:t>Crescentia</a:t>
            </a:r>
            <a:r>
              <a:rPr lang="en-US" i="1" dirty="0" smtClean="0"/>
              <a:t> </a:t>
            </a:r>
            <a:r>
              <a:rPr lang="en-US" i="1" dirty="0" err="1" smtClean="0"/>
              <a:t>alata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Pacaya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C</a:t>
            </a:r>
            <a:r>
              <a:rPr lang="en-US" i="1" dirty="0" err="1" smtClean="0"/>
              <a:t>hamaedorea</a:t>
            </a:r>
            <a:r>
              <a:rPr lang="en-US" i="1" dirty="0" smtClean="0"/>
              <a:t> </a:t>
            </a:r>
            <a:r>
              <a:rPr lang="en-US" i="1" dirty="0" err="1" smtClean="0"/>
              <a:t>tepejilote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" dirty="0" smtClean="0"/>
              <a:t>www</a:t>
            </a:r>
            <a:r>
              <a:rPr lang="en-US" sz="1200" dirty="0" smtClean="0"/>
              <a:t>.</a:t>
            </a:r>
            <a:r>
              <a:rPr lang="en-US" dirty="0" smtClean="0"/>
              <a:t>Maya Ethnobotany</a:t>
            </a:r>
            <a:r>
              <a:rPr lang="en-US" sz="1300" dirty="0" smtClean="0"/>
              <a:t>.org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356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11</a:t>
            </a:r>
            <a:endParaRPr lang="en-US" dirty="0"/>
          </a:p>
        </p:txBody>
      </p:sp>
      <p:pic>
        <p:nvPicPr>
          <p:cNvPr id="12" name="Picture 11" descr="cover for pacaya point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797152"/>
            <a:ext cx="1956923" cy="1512168"/>
          </a:xfrm>
          <a:prstGeom prst="rect">
            <a:avLst/>
          </a:prstGeom>
        </p:spPr>
      </p:pic>
      <p:pic>
        <p:nvPicPr>
          <p:cNvPr id="13" name="Picture 12" descr="cover for Morro power point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068960"/>
            <a:ext cx="1956923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2195736" y="1988840"/>
            <a:ext cx="66247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PowerPoint presentations are courtesy of FLAAR Reports for colleges, universities, museums, nature parks, or any comparable educational and scientific institution.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obligation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PowerPoint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FLAAR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logo,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www.maya-ethnobotany.org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place.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photographs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copyright and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intended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inappropriate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use.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Inappropriate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dumping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pretending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FLAAR web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</a:t>
            </a:r>
            <a:r>
              <a:rPr lang="es-GT" sz="2200" dirty="0" smtClean="0"/>
              <a:t>(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s) and link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endParaRPr kumimoji="0" lang="es-G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pre-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Columbian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Mesoamerican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flowers,plants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really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PPT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FLAAR,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Hellmuth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himself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museum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club,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anywhere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around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especially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Maya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iconography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digital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photography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flora and fauna.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concept of a non-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providing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no-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PowerPoint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curators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r>
              <a:rPr lang="es-GT" sz="2200" dirty="0" smtClean="0"/>
              <a:t> as a </a:t>
            </a:r>
            <a:r>
              <a:rPr lang="es-GT" sz="2200" dirty="0" err="1" smtClean="0"/>
              <a:t>good</a:t>
            </a:r>
            <a:r>
              <a:rPr lang="es-GT" sz="2200" dirty="0" smtClean="0"/>
              <a:t> idea,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If you find any error or omission in this presentation, or if you know anything that we missed, please let us know to consider it. Write to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FrontDesk@FLAAR.org</a:t>
            </a:r>
            <a:endParaRPr lang="en-US" sz="2200" dirty="0" smtClean="0"/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We have deliberately left the PPT with no text so the speaker who borrows this can add their own words.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2800" dirty="0" smtClean="0"/>
              <a:t>No </a:t>
            </a:r>
            <a:r>
              <a:rPr lang="es-GT" sz="2800" dirty="0" err="1" smtClean="0"/>
              <a:t>cost</a:t>
            </a:r>
            <a:r>
              <a:rPr lang="es-GT" sz="2800" dirty="0" smtClean="0"/>
              <a:t> </a:t>
            </a:r>
            <a:r>
              <a:rPr lang="es-GT" sz="2800" dirty="0" err="1" smtClean="0"/>
              <a:t>or</a:t>
            </a:r>
            <a:r>
              <a:rPr lang="es-GT" sz="2800" dirty="0" smtClean="0"/>
              <a:t> </a:t>
            </a:r>
            <a:r>
              <a:rPr lang="es-GT" sz="2800" dirty="0" err="1" smtClean="0"/>
              <a:t>obligation</a:t>
            </a:r>
            <a:r>
              <a:rPr lang="es-GT" sz="2800" dirty="0" smtClean="0"/>
              <a:t> </a:t>
            </a:r>
            <a:r>
              <a:rPr lang="es-GT" sz="2800" dirty="0" err="1" smtClean="0"/>
              <a:t>to</a:t>
            </a:r>
            <a:r>
              <a:rPr lang="es-GT" sz="2800" dirty="0" smtClean="0"/>
              <a:t> use FLAAR PowerPoint </a:t>
            </a:r>
            <a:r>
              <a:rPr lang="es-GT" sz="2800" dirty="0" err="1" smtClean="0"/>
              <a:t>presentations</a:t>
            </a:r>
            <a:r>
              <a:rPr lang="es-GT" sz="2800" dirty="0" smtClean="0"/>
              <a:t> (</a:t>
            </a:r>
            <a:r>
              <a:rPr lang="es-GT" sz="2800" dirty="0" err="1" smtClean="0"/>
              <a:t>if</a:t>
            </a:r>
            <a:r>
              <a:rPr lang="es-GT" sz="2800" dirty="0" smtClean="0"/>
              <a:t> copyright </a:t>
            </a:r>
            <a:r>
              <a:rPr lang="es-GT" sz="2800" dirty="0" err="1" smtClean="0"/>
              <a:t>notice</a:t>
            </a:r>
            <a:r>
              <a:rPr lang="es-GT" sz="2800" dirty="0" smtClean="0"/>
              <a:t> and logo </a:t>
            </a:r>
            <a:r>
              <a:rPr lang="es-GT" sz="2800" dirty="0" err="1" smtClean="0"/>
              <a:t>remain</a:t>
            </a:r>
            <a:r>
              <a:rPr lang="es-GT" sz="2800" dirty="0" smtClean="0"/>
              <a:t> in place)</a:t>
            </a:r>
            <a:endParaRPr lang="en-US" sz="2800" dirty="0"/>
          </a:p>
        </p:txBody>
      </p:sp>
      <p:pic>
        <p:nvPicPr>
          <p:cNvPr id="7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8" name="Content Placeholder 7" descr="Process_PalodePito_Ethnobotany_palo-de-pito-retoño_00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20888" y="2132856"/>
            <a:ext cx="2743200" cy="4114800"/>
          </a:xfrm>
          <a:ln>
            <a:solidFill>
              <a:schemeClr val="accent1"/>
            </a:solidFill>
          </a:ln>
        </p:spPr>
      </p:pic>
      <p:pic>
        <p:nvPicPr>
          <p:cNvPr id="9" name="Picture 8" descr="Process_PalodePito_Ethnobotany_palo-de-pito-retoño_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3256" y="2060848"/>
            <a:ext cx="2743200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2483768" y="6237312"/>
            <a:ext cx="35283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 smtClean="0"/>
              <a:t>Folder:Process</a:t>
            </a:r>
            <a:r>
              <a:rPr lang="en-US" sz="900" dirty="0" smtClean="0"/>
              <a:t>, Palo de </a:t>
            </a:r>
            <a:r>
              <a:rPr lang="en-US" sz="900" dirty="0" err="1" smtClean="0"/>
              <a:t>Pito</a:t>
            </a:r>
            <a:r>
              <a:rPr lang="en-US" sz="900" dirty="0" smtClean="0"/>
              <a:t>,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; palo-de-pito-retoño_006</a:t>
            </a:r>
            <a:endParaRPr lang="en-US" sz="900" dirty="0"/>
          </a:p>
        </p:txBody>
      </p:sp>
      <p:sp>
        <p:nvSpPr>
          <p:cNvPr id="11" name="Rectangle 10"/>
          <p:cNvSpPr/>
          <p:nvPr/>
        </p:nvSpPr>
        <p:spPr>
          <a:xfrm>
            <a:off x="5796136" y="6165304"/>
            <a:ext cx="35283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 smtClean="0"/>
              <a:t>Folder:Process</a:t>
            </a:r>
            <a:r>
              <a:rPr lang="en-US" sz="900" dirty="0" smtClean="0"/>
              <a:t>, Palo de </a:t>
            </a:r>
            <a:r>
              <a:rPr lang="en-US" sz="900" dirty="0" err="1" smtClean="0"/>
              <a:t>Pito</a:t>
            </a:r>
            <a:r>
              <a:rPr lang="en-US" sz="900" dirty="0" smtClean="0"/>
              <a:t>,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; palo-de-pito-retoño_004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700808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Palo de </a:t>
            </a:r>
            <a:r>
              <a:rPr lang="en-US" sz="2000" b="1" dirty="0" err="1" smtClean="0"/>
              <a:t>pito</a:t>
            </a:r>
            <a:r>
              <a:rPr lang="en-US" sz="2000" b="1" dirty="0" smtClean="0"/>
              <a:t> </a:t>
            </a:r>
            <a:r>
              <a:rPr lang="en-US" sz="2000" b="1" dirty="0" smtClean="0"/>
              <a:t>shoots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11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</a:t>
            </a:r>
            <a:r>
              <a:rPr lang="en-US" sz="4000" dirty="0" smtClean="0"/>
              <a:t>Palo de </a:t>
            </a:r>
            <a:r>
              <a:rPr lang="en-US" sz="4000" dirty="0" err="1" smtClean="0"/>
              <a:t>Pito</a:t>
            </a:r>
            <a:r>
              <a:rPr lang="en-US" sz="4000" dirty="0" smtClean="0"/>
              <a:t> 		a plant of Ceremonial use </a:t>
            </a:r>
            <a:endParaRPr lang="es-GT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atabase-2\flaar\ETHNOBOTANY\Palo_de_Pito\Process\Palo_Pito_1_de_Febrero_Nikon_D300_Jaime_015.JPG"/>
          <p:cNvPicPr>
            <a:picLocks noChangeAspect="1" noChangeArrowheads="1"/>
          </p:cNvPicPr>
          <p:nvPr/>
        </p:nvPicPr>
        <p:blipFill>
          <a:blip r:embed="rId3" cstate="print"/>
          <a:srcRect r="497"/>
          <a:stretch>
            <a:fillRect/>
          </a:stretch>
        </p:blipFill>
        <p:spPr bwMode="auto">
          <a:xfrm>
            <a:off x="1834856" y="1647263"/>
            <a:ext cx="7309144" cy="4878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2231232" y="6627168"/>
            <a:ext cx="69127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Process, </a:t>
            </a:r>
            <a:r>
              <a:rPr lang="en-US" sz="900" dirty="0" err="1" smtClean="0"/>
              <a:t>Palodepito</a:t>
            </a:r>
            <a:r>
              <a:rPr lang="en-US" sz="900" dirty="0" smtClean="0"/>
              <a:t>, Ethnobotany:Palo_Pito_1_de_Febrero_Nikon_D300_Jaime_015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907704" y="162880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Palo de </a:t>
            </a:r>
            <a:r>
              <a:rPr lang="en-US" dirty="0" err="1" smtClean="0">
                <a:solidFill>
                  <a:schemeClr val="bg1"/>
                </a:solidFill>
              </a:rPr>
              <a:t>pito</a:t>
            </a:r>
            <a:r>
              <a:rPr lang="en-US" dirty="0" smtClean="0">
                <a:solidFill>
                  <a:schemeClr val="bg1"/>
                </a:solidFill>
              </a:rPr>
              <a:t> flower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11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</a:t>
            </a:r>
            <a:r>
              <a:rPr lang="en-US" sz="4000" dirty="0" smtClean="0"/>
              <a:t>Palo de </a:t>
            </a:r>
            <a:r>
              <a:rPr lang="en-US" sz="4000" dirty="0" err="1" smtClean="0"/>
              <a:t>Pito</a:t>
            </a:r>
            <a:r>
              <a:rPr lang="en-US" sz="4000" dirty="0" smtClean="0"/>
              <a:t> 		a plant of Ceremonial use </a:t>
            </a:r>
            <a:endParaRPr lang="es-G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pic>
        <p:nvPicPr>
          <p:cNvPr id="7" name="Picture 2" descr="\\Database-2\flaar\ETHNOBOTANY\Palo_de_Pito\Process\Palo_de_Pito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00808"/>
            <a:ext cx="3168352" cy="4771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\\Database-2\flaar\ETHNOBOTANY\Palo_de_Pito\Process\Palo_de_Pito_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08275"/>
            <a:ext cx="3723269" cy="2473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076056" y="1844824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Family: </a:t>
            </a:r>
            <a:r>
              <a:rPr lang="en-US" dirty="0" err="1" smtClean="0"/>
              <a:t>Fabaceae</a:t>
            </a:r>
            <a:endParaRPr lang="en-US" dirty="0" smtClean="0"/>
          </a:p>
          <a:p>
            <a:r>
              <a:rPr lang="en-US" dirty="0" smtClean="0"/>
              <a:t>Scientific name: </a:t>
            </a:r>
            <a:r>
              <a:rPr lang="en-US" i="1" dirty="0" err="1" smtClean="0"/>
              <a:t>Erythrina</a:t>
            </a:r>
            <a:r>
              <a:rPr lang="en-US" i="1" dirty="0" smtClean="0"/>
              <a:t> </a:t>
            </a:r>
            <a:r>
              <a:rPr lang="en-US" i="1" dirty="0" err="1" smtClean="0"/>
              <a:t>berteroana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Spanish common name: Palo de </a:t>
            </a:r>
            <a:r>
              <a:rPr lang="en-US" dirty="0" err="1" smtClean="0"/>
              <a:t>pito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Principal Mayan Use: The seeds are </a:t>
            </a:r>
            <a:r>
              <a:rPr lang="en-US" dirty="0" err="1" smtClean="0"/>
              <a:t>usef</a:t>
            </a:r>
            <a:r>
              <a:rPr lang="en-US" dirty="0" smtClean="0"/>
              <a:t> </a:t>
            </a:r>
            <a:r>
              <a:rPr lang="en-US" dirty="0" smtClean="0"/>
              <a:t>in ceremonies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35696" y="65253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598096" cy="1184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</a:t>
            </a:r>
            <a:r>
              <a:rPr lang="en-US" sz="4000" dirty="0" smtClean="0"/>
              <a:t>Palo de </a:t>
            </a:r>
            <a:r>
              <a:rPr lang="en-US" sz="4000" dirty="0" err="1" smtClean="0"/>
              <a:t>Pito</a:t>
            </a:r>
            <a:r>
              <a:rPr lang="en-US" sz="4000" dirty="0" smtClean="0"/>
              <a:t> 		a plant of Ceremonial use </a:t>
            </a:r>
            <a:endParaRPr lang="es-GT" sz="4000" dirty="0"/>
          </a:p>
        </p:txBody>
      </p:sp>
      <p:sp>
        <p:nvSpPr>
          <p:cNvPr id="13" name="Rectangle 12"/>
          <p:cNvSpPr/>
          <p:nvPr/>
        </p:nvSpPr>
        <p:spPr>
          <a:xfrm>
            <a:off x="5436096" y="6381328"/>
            <a:ext cx="53103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;: Palo_de_Pito_09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1979712" y="6453336"/>
            <a:ext cx="53103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; Process: Palo_de_Pito_05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62192" cy="13281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</a:t>
            </a:r>
            <a:r>
              <a:rPr lang="en-US" sz="4000" dirty="0" smtClean="0"/>
              <a:t>Palo de </a:t>
            </a:r>
            <a:r>
              <a:rPr lang="en-US" sz="4000" dirty="0" err="1" smtClean="0"/>
              <a:t>Pito</a:t>
            </a:r>
            <a:r>
              <a:rPr lang="en-US" sz="4000" dirty="0" smtClean="0"/>
              <a:t> 		a plant of Ceremonial use </a:t>
            </a:r>
            <a:endParaRPr lang="es-GT" sz="4000" dirty="0"/>
          </a:p>
        </p:txBody>
      </p:sp>
      <p:pic>
        <p:nvPicPr>
          <p:cNvPr id="3074" name="Picture 2" descr="\\Database-2\flaar\ETHNOBOTANY\Palo_de_Pito\Process\Palo_Pito_1_de_Febrero_Nikon_D300_Jaime_037_Recorta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646" y="1700808"/>
            <a:ext cx="2427354" cy="4590951"/>
          </a:xfrm>
          <a:prstGeom prst="rect">
            <a:avLst/>
          </a:prstGeom>
          <a:noFill/>
        </p:spPr>
      </p:pic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5148064" y="6237312"/>
            <a:ext cx="53103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; Palo_Pito_1_de_Febrero_Nikon_D300_Jaime_037_Recortada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1907704" y="1916832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Distribution: From Mexico to Peru. </a:t>
            </a:r>
          </a:p>
          <a:p>
            <a:endParaRPr lang="en-US" dirty="0" smtClean="0"/>
          </a:p>
          <a:p>
            <a:r>
              <a:rPr lang="en-US" dirty="0" smtClean="0"/>
              <a:t>In Guatemala you can find it  in the edge of forests and as a living fence. Its natural habitat is mostly in the dry forest, though it can be cultivated in the tropical forest also. </a:t>
            </a:r>
            <a:endParaRPr lang="en-US" dirty="0" smtClean="0"/>
          </a:p>
          <a:p>
            <a:endParaRPr lang="es-MX" dirty="0" smtClean="0"/>
          </a:p>
          <a:p>
            <a:r>
              <a:rPr lang="es-MX" dirty="0" smtClean="0"/>
              <a:t>In </a:t>
            </a:r>
            <a:r>
              <a:rPr lang="es-MX" dirty="0" err="1" smtClean="0"/>
              <a:t>E</a:t>
            </a:r>
            <a:r>
              <a:rPr lang="es-MX" dirty="0" err="1" smtClean="0"/>
              <a:t>nglish</a:t>
            </a:r>
            <a:r>
              <a:rPr lang="es-MX" dirty="0" smtClean="0"/>
              <a:t>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coral </a:t>
            </a:r>
            <a:r>
              <a:rPr lang="es-MX" dirty="0" err="1" smtClean="0"/>
              <a:t>bean</a:t>
            </a:r>
            <a:r>
              <a:rPr lang="es-MX" dirty="0" smtClean="0"/>
              <a:t>, </a:t>
            </a:r>
            <a:r>
              <a:rPr lang="es-MX" dirty="0" err="1" smtClean="0"/>
              <a:t>because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red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bright</a:t>
            </a:r>
            <a:r>
              <a:rPr lang="es-MX" dirty="0" smtClean="0"/>
              <a:t> </a:t>
            </a:r>
            <a:r>
              <a:rPr lang="es-MX" dirty="0" err="1" smtClean="0"/>
              <a:t>orange</a:t>
            </a:r>
            <a:r>
              <a:rPr lang="es-MX" dirty="0" smtClean="0"/>
              <a:t> color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seed</a:t>
            </a:r>
            <a:r>
              <a:rPr lang="es-MX" dirty="0" smtClean="0"/>
              <a:t>. </a:t>
            </a:r>
            <a:endParaRPr lang="en-U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1926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		Palo </a:t>
            </a:r>
            <a:r>
              <a:rPr lang="en-US" sz="3600" dirty="0" smtClean="0"/>
              <a:t>de </a:t>
            </a:r>
            <a:r>
              <a:rPr lang="en-US" sz="3600" dirty="0" err="1" smtClean="0"/>
              <a:t>Pito</a:t>
            </a:r>
            <a:r>
              <a:rPr lang="en-US" sz="3600" dirty="0" smtClean="0"/>
              <a:t> 			</a:t>
            </a:r>
            <a:r>
              <a:rPr lang="en-US" sz="3600" dirty="0" smtClean="0"/>
              <a:t>a </a:t>
            </a:r>
            <a:r>
              <a:rPr lang="en-US" sz="3600" dirty="0" smtClean="0"/>
              <a:t>plant of Ceremonial use </a:t>
            </a:r>
            <a:endParaRPr lang="en-US" sz="3600" dirty="0"/>
          </a:p>
        </p:txBody>
      </p:sp>
      <p:pic>
        <p:nvPicPr>
          <p:cNvPr id="8" name="Content Placeholder 7" descr="palo_de_pito_seeds_pods_1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7" y="1916832"/>
            <a:ext cx="4536505" cy="3024336"/>
          </a:xfrm>
          <a:ln>
            <a:solidFill>
              <a:schemeClr val="tx1"/>
            </a:solidFill>
          </a:ln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6</a:t>
            </a:r>
            <a:endParaRPr lang="en-US" dirty="0"/>
          </a:p>
        </p:txBody>
      </p:sp>
      <p:pic>
        <p:nvPicPr>
          <p:cNvPr id="9" name="Picture 8" descr="palo_de_pito_seeds_pods_1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916832"/>
            <a:ext cx="2795803" cy="4193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491880" y="4941168"/>
            <a:ext cx="53103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; </a:t>
            </a:r>
            <a:r>
              <a:rPr lang="en-US" sz="900" dirty="0" smtClean="0"/>
              <a:t>palo_de_pito_seeds_pods_164</a:t>
            </a:r>
            <a:endParaRPr lang="en-US" sz="900" dirty="0"/>
          </a:p>
        </p:txBody>
      </p:sp>
      <p:sp>
        <p:nvSpPr>
          <p:cNvPr id="11" name="Rectangle 10"/>
          <p:cNvSpPr/>
          <p:nvPr/>
        </p:nvSpPr>
        <p:spPr>
          <a:xfrm>
            <a:off x="467544" y="6093296"/>
            <a:ext cx="53103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; </a:t>
            </a:r>
            <a:r>
              <a:rPr lang="en-US" sz="900" dirty="0" smtClean="0"/>
              <a:t>palo_de_pito_seeds_pods_177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\\Database-2\flaar\ETHNOBOTANY\Palo_de_Pito\Process\Palo_Pito_1_de_Febrero_Nikon_D300_Jaime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159" y="1904997"/>
            <a:ext cx="2774160" cy="4177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\\Database-2\flaar\ETHNOBOTANY\Palo_de_Pito\Process\Palo_Pito_1_de_Febrero_Nikon_D300_Jaime_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2590"/>
            <a:ext cx="2778060" cy="4180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598096" cy="111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</a:t>
            </a:r>
            <a:r>
              <a:rPr lang="en-US" sz="4000" dirty="0" smtClean="0"/>
              <a:t>Palo de </a:t>
            </a:r>
            <a:r>
              <a:rPr lang="en-US" sz="4000" dirty="0" err="1" smtClean="0"/>
              <a:t>Pito</a:t>
            </a:r>
            <a:r>
              <a:rPr lang="en-US" sz="4000" dirty="0" smtClean="0"/>
              <a:t> 		a plant of Ceremonial use </a:t>
            </a:r>
            <a:endParaRPr lang="es-GT" sz="4000" dirty="0"/>
          </a:p>
        </p:txBody>
      </p:sp>
      <p:sp>
        <p:nvSpPr>
          <p:cNvPr id="10" name="Rectangle 9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20072" y="6093296"/>
            <a:ext cx="39239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: Palo_Pito_1_de_Febrero_Nikon_D300_Jaime_008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1763688" y="609329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Folder:: </a:t>
            </a:r>
            <a:r>
              <a:rPr lang="en-US" sz="900" dirty="0" err="1" smtClean="0"/>
              <a:t>Ethnobotany</a:t>
            </a:r>
            <a:r>
              <a:rPr lang="en-US" sz="900" dirty="0" smtClean="0"/>
              <a:t>: Palo_Pito_1_de_Febrero_Nikon_D300_Jaime_004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atabase-2\flaar\ETHNOBOTANY\Palo_de_Pito\Process\Semillas_Palo_de_Pito_46_recor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548" y="1700808"/>
            <a:ext cx="2602436" cy="3888432"/>
          </a:xfrm>
          <a:prstGeom prst="rect">
            <a:avLst/>
          </a:prstGeom>
          <a:noFill/>
        </p:spPr>
      </p:pic>
      <p:pic>
        <p:nvPicPr>
          <p:cNvPr id="2051" name="Picture 3" descr="\\Database-2\flaar\ETHNOBOTANY\Palo_de_Pito\Process\DSC_0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3021" y="2060848"/>
            <a:ext cx="2683435" cy="4009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1763688" y="536392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 smtClean="0"/>
              <a:t>Folder:Ethnobotany</a:t>
            </a:r>
            <a:r>
              <a:rPr lang="en-US" sz="900" dirty="0" smtClean="0"/>
              <a:t>; Semillas_Palo_de_Pito_46</a:t>
            </a:r>
          </a:p>
          <a:p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5940152" y="6093296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 smtClean="0"/>
              <a:t>Folder:Ethnobotany</a:t>
            </a:r>
            <a:r>
              <a:rPr lang="en-US" sz="900" dirty="0" smtClean="0"/>
              <a:t>; Semillas_Palo_de_Pito_46</a:t>
            </a:r>
          </a:p>
          <a:p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4788024" y="1700808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Palo de </a:t>
            </a:r>
            <a:r>
              <a:rPr lang="en-US" sz="2000" b="1" dirty="0" err="1" smtClean="0"/>
              <a:t>pito</a:t>
            </a:r>
            <a:r>
              <a:rPr lang="en-US" sz="2000" b="1" dirty="0" smtClean="0"/>
              <a:t> seed pod </a:t>
            </a:r>
            <a:endParaRPr lang="en-US" sz="20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11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</a:t>
            </a:r>
            <a:r>
              <a:rPr lang="en-US" sz="4000" dirty="0" smtClean="0"/>
              <a:t>Palo de </a:t>
            </a:r>
            <a:r>
              <a:rPr lang="en-US" sz="4000" dirty="0" err="1" smtClean="0"/>
              <a:t>Pito</a:t>
            </a:r>
            <a:r>
              <a:rPr lang="en-US" sz="4000" dirty="0" smtClean="0"/>
              <a:t> 		a plant of Ceremonial use </a:t>
            </a:r>
            <a:endParaRPr lang="es-GT" sz="4000" dirty="0"/>
          </a:p>
        </p:txBody>
      </p:sp>
      <p:sp>
        <p:nvSpPr>
          <p:cNvPr id="12" name="Rectangle 11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556</TotalTime>
  <Words>327</Words>
  <Application>Microsoft Office PowerPoint</Application>
  <PresentationFormat>On-screen Show (4:3)</PresentationFormat>
  <Paragraphs>106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</vt:lpstr>
      <vt:lpstr>Palo de Pito, Erythrina berteroana</vt:lpstr>
      <vt:lpstr>No cost or obligation to use FLAAR PowerPoint presentations (if copyright notice and logo remain in place)</vt:lpstr>
      <vt:lpstr>   Palo de Pito   a plant of Ceremonial use </vt:lpstr>
      <vt:lpstr>   Palo de Pito   a plant of Ceremonial use </vt:lpstr>
      <vt:lpstr>   Palo de Pito   a plant of Ceremonial use </vt:lpstr>
      <vt:lpstr>   Palo de Pito   a plant of Ceremonial use </vt:lpstr>
      <vt:lpstr>  Palo de Pito    a plant of Ceremonial use </vt:lpstr>
      <vt:lpstr>   Palo de Pito   a plant of Ceremonial use </vt:lpstr>
      <vt:lpstr>   Palo de Pito   a plant of Ceremonial use </vt:lpstr>
      <vt:lpstr>   Palo de Pito   a plant of Ceremonial use </vt:lpstr>
      <vt:lpstr>www.Maya Ethnobotany.org</vt:lpstr>
      <vt:lpstr>www.Maya Ethnobotany.org</vt:lpstr>
    </vt:vector>
  </TitlesOfParts>
  <Company>FLAAR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Palo de Pito</dc:title>
  <dc:creator>Jaqueline</dc:creator>
  <cp:lastModifiedBy>FLAAR 3D</cp:lastModifiedBy>
  <cp:revision>59</cp:revision>
  <dcterms:created xsi:type="dcterms:W3CDTF">2011-07-20T14:56:41Z</dcterms:created>
  <dcterms:modified xsi:type="dcterms:W3CDTF">2011-09-01T16:27:11Z</dcterms:modified>
</cp:coreProperties>
</file>