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90" r:id="rId2"/>
    <p:sldId id="291" r:id="rId3"/>
    <p:sldId id="267" r:id="rId4"/>
    <p:sldId id="268" r:id="rId5"/>
    <p:sldId id="287" r:id="rId6"/>
    <p:sldId id="269" r:id="rId7"/>
    <p:sldId id="271" r:id="rId8"/>
    <p:sldId id="288" r:id="rId9"/>
    <p:sldId id="270" r:id="rId10"/>
    <p:sldId id="289" r:id="rId11"/>
    <p:sldId id="276" r:id="rId12"/>
    <p:sldId id="272" r:id="rId13"/>
    <p:sldId id="273" r:id="rId14"/>
    <p:sldId id="278" r:id="rId15"/>
    <p:sldId id="280" r:id="rId16"/>
    <p:sldId id="282" r:id="rId17"/>
    <p:sldId id="283" r:id="rId18"/>
    <p:sldId id="274" r:id="rId19"/>
    <p:sldId id="275" r:id="rId20"/>
  </p:sldIdLst>
  <p:sldSz cx="9144000" cy="6858000" type="screen4x3"/>
  <p:notesSz cx="6858000" cy="91440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09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G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9D54CC-3ECB-456C-817B-F8F676785920}" type="datetimeFigureOut">
              <a:rPr lang="es-GT" smtClean="0"/>
              <a:pPr/>
              <a:t>01/09/2011</a:t>
            </a:fld>
            <a:endParaRPr lang="es-GT"/>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GT"/>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GT"/>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G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B1933A-EB17-4B89-8641-E4EA5E1176AD}" type="slidenum">
              <a:rPr lang="es-GT" smtClean="0"/>
              <a:pPr/>
              <a:t>‹#›</a:t>
            </a:fld>
            <a:endParaRPr lang="es-G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B1933A-EB17-4B89-8641-E4EA5E1176AD}" type="slidenum">
              <a:rPr lang="es-GT" smtClean="0"/>
              <a:pPr/>
              <a:t>1</a:t>
            </a:fld>
            <a:endParaRPr lang="es-G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B1933A-EB17-4B89-8641-E4EA5E1176AD}" type="slidenum">
              <a:rPr lang="es-GT" smtClean="0"/>
              <a:pPr/>
              <a:t>10</a:t>
            </a:fld>
            <a:endParaRPr lang="es-G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B1933A-EB17-4B89-8641-E4EA5E1176AD}" type="slidenum">
              <a:rPr lang="es-GT" smtClean="0"/>
              <a:pPr/>
              <a:t>11</a:t>
            </a:fld>
            <a:endParaRPr lang="es-G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B1933A-EB17-4B89-8641-E4EA5E1176AD}" type="slidenum">
              <a:rPr lang="es-GT" smtClean="0"/>
              <a:pPr/>
              <a:t>12</a:t>
            </a:fld>
            <a:endParaRPr lang="es-G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B1933A-EB17-4B89-8641-E4EA5E1176AD}" type="slidenum">
              <a:rPr lang="es-GT" smtClean="0"/>
              <a:pPr/>
              <a:t>13</a:t>
            </a:fld>
            <a:endParaRPr lang="es-G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B1933A-EB17-4B89-8641-E4EA5E1176AD}" type="slidenum">
              <a:rPr lang="es-GT" smtClean="0"/>
              <a:pPr/>
              <a:t>14</a:t>
            </a:fld>
            <a:endParaRPr lang="es-G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B1933A-EB17-4B89-8641-E4EA5E1176AD}" type="slidenum">
              <a:rPr lang="es-GT" smtClean="0"/>
              <a:pPr/>
              <a:t>15</a:t>
            </a:fld>
            <a:endParaRPr lang="es-G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B1933A-EB17-4B89-8641-E4EA5E1176AD}" type="slidenum">
              <a:rPr lang="es-GT" smtClean="0"/>
              <a:pPr/>
              <a:t>16</a:t>
            </a:fld>
            <a:endParaRPr lang="es-G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B1933A-EB17-4B89-8641-E4EA5E1176AD}" type="slidenum">
              <a:rPr lang="es-GT" smtClean="0"/>
              <a:pPr/>
              <a:t>17</a:t>
            </a:fld>
            <a:endParaRPr lang="es-G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B1933A-EB17-4B89-8641-E4EA5E1176AD}" type="slidenum">
              <a:rPr lang="es-GT" smtClean="0"/>
              <a:pPr/>
              <a:t>18</a:t>
            </a:fld>
            <a:endParaRPr lang="es-G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B1933A-EB17-4B89-8641-E4EA5E1176AD}" type="slidenum">
              <a:rPr lang="es-GT" smtClean="0"/>
              <a:pPr/>
              <a:t>19</a:t>
            </a:fld>
            <a:endParaRPr lang="es-G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B1933A-EB17-4B89-8641-E4EA5E1176AD}" type="slidenum">
              <a:rPr lang="es-GT" smtClean="0"/>
              <a:pPr/>
              <a:t>2</a:t>
            </a:fld>
            <a:endParaRPr lang="es-G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B1933A-EB17-4B89-8641-E4EA5E1176AD}" type="slidenum">
              <a:rPr lang="es-GT" smtClean="0"/>
              <a:pPr/>
              <a:t>3</a:t>
            </a:fld>
            <a:endParaRPr lang="es-G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B1933A-EB17-4B89-8641-E4EA5E1176AD}" type="slidenum">
              <a:rPr lang="es-GT" smtClean="0"/>
              <a:pPr/>
              <a:t>4</a:t>
            </a:fld>
            <a:endParaRPr lang="es-G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B1933A-EB17-4B89-8641-E4EA5E1176AD}" type="slidenum">
              <a:rPr lang="es-GT" smtClean="0"/>
              <a:pPr/>
              <a:t>5</a:t>
            </a:fld>
            <a:endParaRPr lang="es-G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B1933A-EB17-4B89-8641-E4EA5E1176AD}" type="slidenum">
              <a:rPr lang="es-GT" smtClean="0"/>
              <a:pPr/>
              <a:t>6</a:t>
            </a:fld>
            <a:endParaRPr lang="es-G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B1933A-EB17-4B89-8641-E4EA5E1176AD}" type="slidenum">
              <a:rPr lang="es-GT" smtClean="0"/>
              <a:pPr/>
              <a:t>7</a:t>
            </a:fld>
            <a:endParaRPr lang="es-G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B1933A-EB17-4B89-8641-E4EA5E1176AD}" type="slidenum">
              <a:rPr lang="es-GT" smtClean="0"/>
              <a:pPr/>
              <a:t>8</a:t>
            </a:fld>
            <a:endParaRPr lang="es-G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B1933A-EB17-4B89-8641-E4EA5E1176AD}" type="slidenum">
              <a:rPr lang="es-GT" smtClean="0"/>
              <a:pPr/>
              <a:t>9</a:t>
            </a:fld>
            <a:endParaRPr lang="es-G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1"/>
          <p:cNvGrpSpPr/>
          <p:nvPr/>
        </p:nvGrpSpPr>
        <p:grpSpPr>
          <a:xfrm>
            <a:off x="0" y="0"/>
            <a:ext cx="9144000" cy="6400800"/>
            <a:chOff x="0" y="0"/>
            <a:chExt cx="9144000" cy="6400800"/>
          </a:xfrm>
        </p:grpSpPr>
        <p:sp>
          <p:nvSpPr>
            <p:cNvPr id="16" name="Rectangle 15"/>
            <p:cNvSpPr/>
            <p:nvPr/>
          </p:nvSpPr>
          <p:spPr>
            <a:xfrm>
              <a:off x="1828800" y="4572000"/>
              <a:ext cx="6858000" cy="182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10"/>
            <p:cNvGrpSpPr/>
            <p:nvPr/>
          </p:nvGrpSpPr>
          <p:grpSpPr>
            <a:xfrm>
              <a:off x="0" y="0"/>
              <a:ext cx="9144000" cy="6400800"/>
              <a:chOff x="0" y="0"/>
              <a:chExt cx="9144000" cy="6400800"/>
            </a:xfrm>
          </p:grpSpPr>
          <p:sp>
            <p:nvSpPr>
              <p:cNvPr id="15" name="Rectangle 14"/>
              <p:cNvSpPr/>
              <p:nvPr/>
            </p:nvSpPr>
            <p:spPr>
              <a:xfrm>
                <a:off x="0" y="0"/>
                <a:ext cx="1828800" cy="640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0" y="4572000"/>
                <a:ext cx="9144000" cy="18288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Rectangle 12"/>
            <p:cNvSpPr/>
            <p:nvPr/>
          </p:nvSpPr>
          <p:spPr>
            <a:xfrm>
              <a:off x="0" y="4572000"/>
              <a:ext cx="1828800" cy="18288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a:xfrm>
            <a:off x="6934200" y="6553200"/>
            <a:ext cx="1676400" cy="228600"/>
          </a:xfrm>
        </p:spPr>
        <p:txBody>
          <a:bodyPr vert="horz" lIns="91440" tIns="45720" rIns="91440" bIns="45720" rtlCol="0" anchor="t" anchorCtr="0"/>
          <a:lstStyle>
            <a:lvl1pPr marL="0" algn="r" defTabSz="914400" rtl="0" eaLnBrk="1" latinLnBrk="0" hangingPunct="1">
              <a:defRPr sz="900" kern="1200" cap="small" baseline="0">
                <a:solidFill>
                  <a:sysClr val="windowText" lastClr="000000"/>
                </a:solidFill>
                <a:latin typeface="+mj-lt"/>
                <a:ea typeface="+mn-ea"/>
                <a:cs typeface="+mn-cs"/>
              </a:defRPr>
            </a:lvl1pPr>
          </a:lstStyle>
          <a:p>
            <a:fld id="{25357022-28AC-4121-A400-1B6F5142FDCC}" type="datetimeFigureOut">
              <a:rPr lang="es-GT" smtClean="0"/>
              <a:pPr/>
              <a:t>01/09/2011</a:t>
            </a:fld>
            <a:endParaRPr lang="es-GT"/>
          </a:p>
        </p:txBody>
      </p:sp>
      <p:sp>
        <p:nvSpPr>
          <p:cNvPr id="5" name="Footer Placeholder 4"/>
          <p:cNvSpPr>
            <a:spLocks noGrp="1"/>
          </p:cNvSpPr>
          <p:nvPr>
            <p:ph type="ftr" sz="quarter" idx="11"/>
          </p:nvPr>
        </p:nvSpPr>
        <p:spPr>
          <a:xfrm>
            <a:off x="1891553" y="6553200"/>
            <a:ext cx="1676400" cy="228600"/>
          </a:xfrm>
        </p:spPr>
        <p:txBody>
          <a:bodyPr anchor="t" anchorCtr="0"/>
          <a:lstStyle>
            <a:lvl1pPr>
              <a:defRPr>
                <a:solidFill>
                  <a:sysClr val="windowText" lastClr="000000"/>
                </a:solidFill>
              </a:defRPr>
            </a:lvl1pPr>
          </a:lstStyle>
          <a:p>
            <a:endParaRPr lang="es-GT"/>
          </a:p>
        </p:txBody>
      </p:sp>
      <p:sp>
        <p:nvSpPr>
          <p:cNvPr id="6" name="Slide Number Placeholder 5"/>
          <p:cNvSpPr>
            <a:spLocks noGrp="1"/>
          </p:cNvSpPr>
          <p:nvPr>
            <p:ph type="sldNum" sz="quarter" idx="12"/>
          </p:nvPr>
        </p:nvSpPr>
        <p:spPr>
          <a:xfrm>
            <a:off x="4870076" y="6553200"/>
            <a:ext cx="762000" cy="228600"/>
          </a:xfrm>
          <a:noFill/>
          <a:ln>
            <a:noFill/>
          </a:ln>
          <a:effectLst/>
        </p:spPr>
        <p:txBody>
          <a:bodyPr/>
          <a:lstStyle>
            <a:lvl1pPr algn="ctr">
              <a:defRPr sz="900" kern="1200" cap="small" baseline="0">
                <a:solidFill>
                  <a:sysClr val="windowText" lastClr="000000"/>
                </a:solidFill>
                <a:latin typeface="+mj-lt"/>
                <a:ea typeface="+mn-ea"/>
                <a:cs typeface="+mn-cs"/>
              </a:defRPr>
            </a:lvl1pPr>
          </a:lstStyle>
          <a:p>
            <a:fld id="{EC53E2F5-4B65-4EE2-8BCE-D63A5CA3C579}" type="slidenum">
              <a:rPr lang="es-GT" smtClean="0"/>
              <a:pPr/>
              <a:t>‹#›</a:t>
            </a:fld>
            <a:endParaRPr lang="es-GT"/>
          </a:p>
        </p:txBody>
      </p:sp>
      <p:sp>
        <p:nvSpPr>
          <p:cNvPr id="3" name="Subtitle 2"/>
          <p:cNvSpPr>
            <a:spLocks noGrp="1"/>
          </p:cNvSpPr>
          <p:nvPr>
            <p:ph type="subTitle" idx="1"/>
          </p:nvPr>
        </p:nvSpPr>
        <p:spPr>
          <a:xfrm>
            <a:off x="1905000" y="5867400"/>
            <a:ext cx="6570722" cy="457200"/>
          </a:xfrm>
        </p:spPr>
        <p:txBody>
          <a:bodyPr>
            <a:normAutofit/>
            <a:scene3d>
              <a:camera prst="orthographicFront"/>
              <a:lightRig rig="soft" dir="t">
                <a:rot lat="0" lon="0" rev="10800000"/>
              </a:lightRig>
            </a:scene3d>
            <a:sp3d>
              <a:contourClr>
                <a:srgbClr val="DDDDDD"/>
              </a:contourClr>
            </a:sp3d>
          </a:bodyPr>
          <a:lstStyle>
            <a:lvl1pPr marL="0" indent="0" algn="l">
              <a:spcBef>
                <a:spcPts val="0"/>
              </a:spcBef>
              <a:buNone/>
              <a:defRPr sz="2000">
                <a:solidFill>
                  <a:schemeClr val="tx1">
                    <a:alpha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2" name="Title 1"/>
          <p:cNvSpPr>
            <a:spLocks noGrp="1"/>
          </p:cNvSpPr>
          <p:nvPr>
            <p:ph type="ctrTitle"/>
          </p:nvPr>
        </p:nvSpPr>
        <p:spPr>
          <a:xfrm>
            <a:off x="1905000" y="4648200"/>
            <a:ext cx="6553200" cy="1219200"/>
          </a:xfrm>
        </p:spPr>
        <p:txBody>
          <a:bodyPr anchor="b" anchorCtr="0">
            <a:noAutofit/>
          </a:bodyPr>
          <a:lstStyle>
            <a:lvl1pPr algn="l">
              <a:defRPr sz="3600"/>
            </a:lvl1pPr>
          </a:lstStyle>
          <a:p>
            <a:r>
              <a:rPr lang="en-US" smtClean="0"/>
              <a:t>Click to edit Master title style</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5357022-28AC-4121-A400-1B6F5142FDCC}" type="datetimeFigureOut">
              <a:rPr lang="es-GT" smtClean="0"/>
              <a:pPr/>
              <a:t>01/09/2011</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EC53E2F5-4B65-4EE2-8BCE-D63A5CA3C579}" type="slidenum">
              <a:rPr lang="es-GT" smtClean="0"/>
              <a:pPr/>
              <a:t>‹#›</a:t>
            </a:fld>
            <a:endParaRPr lang="es-G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10"/>
          <p:cNvGrpSpPr/>
          <p:nvPr/>
        </p:nvGrpSpPr>
        <p:grpSpPr>
          <a:xfrm>
            <a:off x="0" y="0"/>
            <a:ext cx="9144000" cy="6858000"/>
            <a:chOff x="-442912" y="457200"/>
            <a:chExt cx="9144000" cy="6858000"/>
          </a:xfrm>
        </p:grpSpPr>
        <p:sp>
          <p:nvSpPr>
            <p:cNvPr id="18" name="Rectangle 17"/>
            <p:cNvSpPr/>
            <p:nvPr/>
          </p:nvSpPr>
          <p:spPr>
            <a:xfrm>
              <a:off x="-442912" y="457200"/>
              <a:ext cx="9129712" cy="1676400"/>
            </a:xfrm>
            <a:prstGeom prst="rect">
              <a:avLst/>
            </a:prstGeom>
            <a:solidFill>
              <a:schemeClr val="accent3"/>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a:off x="6872288" y="457200"/>
              <a:ext cx="1828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Rectangle 19"/>
            <p:cNvSpPr/>
            <p:nvPr/>
          </p:nvSpPr>
          <p:spPr>
            <a:xfrm>
              <a:off x="6872288" y="45720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Oval 20"/>
            <p:cNvSpPr/>
            <p:nvPr/>
          </p:nvSpPr>
          <p:spPr>
            <a:xfrm>
              <a:off x="7367588" y="8763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467600" y="2298700"/>
            <a:ext cx="1447800" cy="38274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33400" y="2286000"/>
            <a:ext cx="5943600" cy="3840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5357022-28AC-4121-A400-1B6F5142FDCC}" type="datetimeFigureOut">
              <a:rPr lang="es-GT" smtClean="0"/>
              <a:pPr/>
              <a:t>01/09/2011</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a:xfrm>
            <a:off x="7848600" y="533400"/>
            <a:ext cx="762000" cy="609600"/>
          </a:xfrm>
        </p:spPr>
        <p:txBody>
          <a:bodyPr/>
          <a:lstStyle/>
          <a:p>
            <a:fld id="{EC53E2F5-4B65-4EE2-8BCE-D63A5CA3C579}" type="slidenum">
              <a:rPr lang="es-GT" smtClean="0"/>
              <a:pPr/>
              <a:t>‹#›</a:t>
            </a:fld>
            <a:endParaRPr lang="es-G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5357022-28AC-4121-A400-1B6F5142FDCC}" type="datetimeFigureOut">
              <a:rPr lang="es-GT" smtClean="0"/>
              <a:pPr/>
              <a:t>01/09/2011</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EC53E2F5-4B65-4EE2-8BCE-D63A5CA3C579}" type="slidenum">
              <a:rPr lang="es-GT" smtClean="0"/>
              <a:pPr/>
              <a:t>‹#›</a:t>
            </a:fld>
            <a:endParaRPr lang="es-G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10"/>
          <p:cNvGrpSpPr/>
          <p:nvPr/>
        </p:nvGrpSpPr>
        <p:grpSpPr>
          <a:xfrm>
            <a:off x="0" y="0"/>
            <a:ext cx="9144000" cy="6858000"/>
            <a:chOff x="0" y="0"/>
            <a:chExt cx="9144000" cy="6858000"/>
          </a:xfrm>
        </p:grpSpPr>
        <p:sp>
          <p:nvSpPr>
            <p:cNvPr id="7" name="Rectangle 6"/>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2514600"/>
              <a:ext cx="1828800" cy="18288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828800" y="2514600"/>
              <a:ext cx="7315200" cy="18288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1"/>
          <p:cNvSpPr>
            <a:spLocks noGrp="1"/>
          </p:cNvSpPr>
          <p:nvPr>
            <p:ph type="title"/>
          </p:nvPr>
        </p:nvSpPr>
        <p:spPr>
          <a:xfrm>
            <a:off x="1905000" y="2667000"/>
            <a:ext cx="6629400" cy="1143000"/>
          </a:xfrm>
        </p:spPr>
        <p:txBody>
          <a:bodyPr vert="horz" lIns="91440" tIns="45720" rIns="91440" bIns="45720" rtlCol="0" anchor="b" anchorCtr="0">
            <a:noAutofit/>
          </a:bodyPr>
          <a:lstStyle>
            <a:lvl1pPr algn="l" defTabSz="914400" rtl="0" eaLnBrk="1" latinLnBrk="0" hangingPunct="1">
              <a:spcBef>
                <a:spcPct val="0"/>
              </a:spcBef>
              <a:buNone/>
              <a:defRPr sz="3600" kern="1200" cap="small" spc="200"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52400" y="4495800"/>
            <a:ext cx="1524000" cy="2057400"/>
          </a:xfrm>
        </p:spPr>
        <p:txBody>
          <a:bodyPr vert="horz" lIns="91440" tIns="45720" rIns="91440" bIns="45720" rtlCol="0">
            <a:normAutofit/>
          </a:bodyPr>
          <a:lstStyle>
            <a:lvl1pPr marL="0" indent="0">
              <a:lnSpc>
                <a:spcPct val="200000"/>
              </a:lnSpc>
              <a:buNone/>
              <a:defRPr sz="1600" b="1" kern="1200">
                <a:solidFill>
                  <a:srgbClr val="000000">
                    <a:alpha val="50196"/>
                  </a:srgb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150000"/>
              </a:lnSpc>
              <a:spcBef>
                <a:spcPts val="1800"/>
              </a:spcBef>
              <a:buClr>
                <a:schemeClr val="accent1"/>
              </a:buClr>
              <a:buSzPct val="80000"/>
              <a:buFont typeface="Wingdings" pitchFamily="2" charset="2"/>
              <a:buNone/>
            </a:pPr>
            <a:r>
              <a:rPr lang="en-US" smtClean="0"/>
              <a:t>Click to edit Master text styles</a:t>
            </a:r>
          </a:p>
        </p:txBody>
      </p:sp>
      <p:sp>
        <p:nvSpPr>
          <p:cNvPr id="4" name="Date Placeholder 3"/>
          <p:cNvSpPr>
            <a:spLocks noGrp="1"/>
          </p:cNvSpPr>
          <p:nvPr>
            <p:ph type="dt" sz="half" idx="10"/>
          </p:nvPr>
        </p:nvSpPr>
        <p:spPr>
          <a:xfrm>
            <a:off x="6931152" y="6556248"/>
            <a:ext cx="1673352" cy="228600"/>
          </a:xfrm>
        </p:spPr>
        <p:txBody>
          <a:bodyPr/>
          <a:lstStyle/>
          <a:p>
            <a:fld id="{25357022-28AC-4121-A400-1B6F5142FDCC}" type="datetimeFigureOut">
              <a:rPr lang="es-GT" smtClean="0"/>
              <a:pPr/>
              <a:t>01/09/2011</a:t>
            </a:fld>
            <a:endParaRPr lang="es-GT"/>
          </a:p>
        </p:txBody>
      </p:sp>
      <p:sp>
        <p:nvSpPr>
          <p:cNvPr id="5" name="Footer Placeholder 4"/>
          <p:cNvSpPr>
            <a:spLocks noGrp="1"/>
          </p:cNvSpPr>
          <p:nvPr>
            <p:ph type="ftr" sz="quarter" idx="11"/>
          </p:nvPr>
        </p:nvSpPr>
        <p:spPr>
          <a:xfrm>
            <a:off x="1892808" y="6556248"/>
            <a:ext cx="1673352" cy="228600"/>
          </a:xfrm>
        </p:spPr>
        <p:txBody>
          <a:bodyPr/>
          <a:lstStyle/>
          <a:p>
            <a:endParaRPr lang="es-GT"/>
          </a:p>
        </p:txBody>
      </p:sp>
      <p:sp>
        <p:nvSpPr>
          <p:cNvPr id="6" name="Slide Number Placeholder 5"/>
          <p:cNvSpPr>
            <a:spLocks noGrp="1"/>
          </p:cNvSpPr>
          <p:nvPr>
            <p:ph type="sldNum" sz="quarter" idx="12"/>
          </p:nvPr>
        </p:nvSpPr>
        <p:spPr>
          <a:xfrm>
            <a:off x="4867656" y="6556248"/>
            <a:ext cx="762000" cy="228600"/>
          </a:xfrm>
          <a:noFill/>
          <a:ln>
            <a:noFill/>
          </a:ln>
          <a:effectLst/>
        </p:spPr>
        <p:txBody>
          <a:bodyPr vert="horz" lIns="91440" tIns="45720" rIns="91440" bIns="45720" rtlCol="0" anchor="ctr"/>
          <a:lstStyle>
            <a:lvl1pPr marL="0" algn="ctr" defTabSz="914400" rtl="0" eaLnBrk="1" latinLnBrk="0" hangingPunct="1">
              <a:defRPr sz="900" kern="1200" cap="small" baseline="0">
                <a:solidFill>
                  <a:sysClr val="windowText" lastClr="000000"/>
                </a:solidFill>
                <a:latin typeface="+mj-lt"/>
                <a:ea typeface="+mn-ea"/>
                <a:cs typeface="+mn-cs"/>
              </a:defRPr>
            </a:lvl1pPr>
          </a:lstStyle>
          <a:p>
            <a:fld id="{EC53E2F5-4B65-4EE2-8BCE-D63A5CA3C579}" type="slidenum">
              <a:rPr lang="es-GT" smtClean="0"/>
              <a:pPr/>
              <a:t>‹#›</a:t>
            </a:fld>
            <a:endParaRPr lang="es-G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2484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2438400" y="2298700"/>
            <a:ext cx="2971800" cy="3827463"/>
          </a:xfrm>
        </p:spPr>
        <p:txBody>
          <a:bodyPr>
            <a:normAutofit/>
          </a:bodyPr>
          <a:lstStyle>
            <a:lvl1pPr marL="228600" indent="-228600">
              <a:defRPr sz="1800"/>
            </a:lvl1pPr>
            <a:lvl2pPr marL="457200" indent="-228600">
              <a:defRPr sz="1800"/>
            </a:lvl2pPr>
            <a:lvl3pPr marL="685800" indent="-228600">
              <a:defRPr sz="1800"/>
            </a:lvl3pPr>
            <a:lvl4pPr marL="914400" indent="-228600">
              <a:defRPr sz="1800"/>
            </a:lvl4pPr>
            <a:lvl5pPr marL="1143000" indent="-228600">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715000" y="2298700"/>
            <a:ext cx="2971800" cy="3827463"/>
          </a:xfrm>
        </p:spPr>
        <p:txBody>
          <a:bodyPr>
            <a:normAutofit/>
          </a:bodyPr>
          <a:lstStyle>
            <a:lvl1pPr marL="228600" indent="-228600">
              <a:defRPr sz="1800"/>
            </a:lvl1pPr>
            <a:lvl2pPr marL="457200" indent="-228600">
              <a:defRPr sz="1800"/>
            </a:lvl2pPr>
            <a:lvl3pPr marL="685800" indent="-228600">
              <a:defRPr sz="1800"/>
            </a:lvl3pPr>
            <a:lvl4pPr marL="914400" indent="-228600">
              <a:defRPr sz="1800"/>
            </a:lvl4pPr>
            <a:lvl5pPr marL="1143000" indent="-228600">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5357022-28AC-4121-A400-1B6F5142FDCC}" type="datetimeFigureOut">
              <a:rPr lang="es-GT" smtClean="0"/>
              <a:pPr/>
              <a:t>01/09/2011</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EC53E2F5-4B65-4EE2-8BCE-D63A5CA3C579}" type="slidenum">
              <a:rPr lang="es-GT" smtClean="0"/>
              <a:pPr/>
              <a:t>‹#›</a:t>
            </a:fld>
            <a:endParaRPr lang="es-G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2484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2438400" y="2291697"/>
            <a:ext cx="2971800" cy="639762"/>
          </a:xfrm>
        </p:spPr>
        <p:txBody>
          <a:bodyPr vert="horz" lIns="91440" tIns="45720" rIns="91440" bIns="45720" rtlCol="0" anchor="ctr" anchorCtr="0">
            <a:noAutofit/>
          </a:bodyPr>
          <a:lstStyle>
            <a:lvl1pPr marL="0" indent="0">
              <a:buNone/>
              <a:defRPr sz="2200" b="0" kern="120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ts val="1800"/>
              </a:spcBef>
              <a:buClr>
                <a:schemeClr val="accent1"/>
              </a:buClr>
              <a:buSzPct val="80000"/>
              <a:buFont typeface="Wingdings" pitchFamily="2" charset="2"/>
              <a:buNone/>
            </a:pPr>
            <a:r>
              <a:rPr lang="en-US" smtClean="0"/>
              <a:t>Click to edit Master text styles</a:t>
            </a:r>
          </a:p>
        </p:txBody>
      </p:sp>
      <p:sp>
        <p:nvSpPr>
          <p:cNvPr id="4" name="Content Placeholder 3"/>
          <p:cNvSpPr>
            <a:spLocks noGrp="1"/>
          </p:cNvSpPr>
          <p:nvPr>
            <p:ph sz="half" idx="2"/>
          </p:nvPr>
        </p:nvSpPr>
        <p:spPr>
          <a:xfrm>
            <a:off x="2447925" y="3137647"/>
            <a:ext cx="2971800" cy="2999232"/>
          </a:xfrm>
        </p:spPr>
        <p:txBody>
          <a:bodyPr vert="horz" lIns="91440" tIns="45720" rIns="91440" bIns="45720" rtlCol="0">
            <a:normAutofit/>
          </a:bodyPr>
          <a:lstStyle>
            <a:lvl1pPr marL="228600" indent="-228600" algn="l" defTabSz="914400" rtl="0" eaLnBrk="1" latinLnBrk="0" hangingPunct="1">
              <a:buSzPct val="80000"/>
              <a:buFont typeface="Wingdings" pitchFamily="2" charset="2"/>
              <a:defRPr sz="1800" kern="1200">
                <a:solidFill>
                  <a:schemeClr val="tx1"/>
                </a:solidFill>
                <a:latin typeface="+mn-lt"/>
                <a:ea typeface="+mn-ea"/>
                <a:cs typeface="+mn-cs"/>
              </a:defRPr>
            </a:lvl1pPr>
            <a:lvl2pPr marL="4572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2pPr>
            <a:lvl3pPr marL="6858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3pPr>
            <a:lvl4pPr marL="9144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4pPr>
            <a:lvl5pPr marL="11430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715000" y="2291697"/>
            <a:ext cx="2971800" cy="639762"/>
          </a:xfrm>
        </p:spPr>
        <p:txBody>
          <a:bodyPr anchor="ctr" anchorCtr="0">
            <a:noAutofit/>
          </a:bodyPr>
          <a:lstStyle>
            <a:lvl1pPr marL="0" indent="0">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715000" y="3137647"/>
            <a:ext cx="2971800" cy="3001962"/>
          </a:xfrm>
        </p:spPr>
        <p:txBody>
          <a:bodyPr vert="horz" lIns="91440" tIns="45720" rIns="91440" bIns="45720" rtlCol="0">
            <a:normAutofit/>
          </a:bodyPr>
          <a:lstStyle>
            <a:lvl1pPr marL="228600" indent="-228600" algn="l" defTabSz="914400" rtl="0" eaLnBrk="1" latinLnBrk="0" hangingPunct="1">
              <a:buSzPct val="80000"/>
              <a:buFont typeface="Wingdings" pitchFamily="2" charset="2"/>
              <a:defRPr sz="1800" kern="1200">
                <a:solidFill>
                  <a:schemeClr val="tx1"/>
                </a:solidFill>
                <a:latin typeface="+mn-lt"/>
                <a:ea typeface="+mn-ea"/>
                <a:cs typeface="+mn-cs"/>
              </a:defRPr>
            </a:lvl1pPr>
            <a:lvl2pPr marL="457200" indent="-228600" algn="l" defTabSz="914400" rtl="0" eaLnBrk="1" latinLnBrk="0" hangingPunct="1">
              <a:buSzPct val="80000"/>
              <a:buFont typeface="Wingdings" pitchFamily="2" charset="2"/>
              <a:defRPr sz="1800" kern="1200">
                <a:solidFill>
                  <a:schemeClr val="tx1"/>
                </a:solidFill>
                <a:latin typeface="+mn-lt"/>
                <a:ea typeface="+mn-ea"/>
                <a:cs typeface="+mn-cs"/>
              </a:defRPr>
            </a:lvl2pPr>
            <a:lvl3pPr marL="685800" indent="-228600" algn="l" defTabSz="914400" rtl="0" eaLnBrk="1" latinLnBrk="0" hangingPunct="1">
              <a:buSzPct val="80000"/>
              <a:buFont typeface="Wingdings" pitchFamily="2" charset="2"/>
              <a:defRPr sz="1800" kern="1200">
                <a:solidFill>
                  <a:schemeClr val="tx1"/>
                </a:solidFill>
                <a:latin typeface="+mn-lt"/>
                <a:ea typeface="+mn-ea"/>
                <a:cs typeface="+mn-cs"/>
              </a:defRPr>
            </a:lvl3pPr>
            <a:lvl4pPr marL="914400" indent="-228600" algn="l" defTabSz="914400" rtl="0" eaLnBrk="1" latinLnBrk="0" hangingPunct="1">
              <a:buSzPct val="80000"/>
              <a:buFont typeface="Wingdings" pitchFamily="2" charset="2"/>
              <a:defRPr sz="1800" kern="1200">
                <a:solidFill>
                  <a:schemeClr val="tx1"/>
                </a:solidFill>
                <a:latin typeface="+mn-lt"/>
                <a:ea typeface="+mn-ea"/>
                <a:cs typeface="+mn-cs"/>
              </a:defRPr>
            </a:lvl4pPr>
            <a:lvl5pPr marL="1143000" indent="-228600" algn="l" defTabSz="914400" rtl="0" eaLnBrk="1" latinLnBrk="0" hangingPunct="1">
              <a:buSzPct val="80000"/>
              <a:buFont typeface="Wingdings" pitchFamily="2" charset="2"/>
              <a:defRPr sz="1800" kern="12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5357022-28AC-4121-A400-1B6F5142FDCC}" type="datetimeFigureOut">
              <a:rPr lang="es-GT" smtClean="0"/>
              <a:pPr/>
              <a:t>01/09/2011</a:t>
            </a:fld>
            <a:endParaRPr lang="es-GT"/>
          </a:p>
        </p:txBody>
      </p:sp>
      <p:sp>
        <p:nvSpPr>
          <p:cNvPr id="8" name="Footer Placeholder 7"/>
          <p:cNvSpPr>
            <a:spLocks noGrp="1"/>
          </p:cNvSpPr>
          <p:nvPr>
            <p:ph type="ftr" sz="quarter" idx="11"/>
          </p:nvPr>
        </p:nvSpPr>
        <p:spPr/>
        <p:txBody>
          <a:bodyPr/>
          <a:lstStyle/>
          <a:p>
            <a:endParaRPr lang="es-GT"/>
          </a:p>
        </p:txBody>
      </p:sp>
      <p:sp>
        <p:nvSpPr>
          <p:cNvPr id="9" name="Slide Number Placeholder 8"/>
          <p:cNvSpPr>
            <a:spLocks noGrp="1"/>
          </p:cNvSpPr>
          <p:nvPr>
            <p:ph type="sldNum" sz="quarter" idx="12"/>
          </p:nvPr>
        </p:nvSpPr>
        <p:spPr/>
        <p:txBody>
          <a:bodyPr/>
          <a:lstStyle/>
          <a:p>
            <a:fld id="{EC53E2F5-4B65-4EE2-8BCE-D63A5CA3C579}" type="slidenum">
              <a:rPr lang="es-GT" smtClean="0"/>
              <a:pPr/>
              <a:t>‹#›</a:t>
            </a:fld>
            <a:endParaRPr lang="es-G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pSp>
        <p:nvGrpSpPr>
          <p:cNvPr id="6" name="Group 10"/>
          <p:cNvGrpSpPr/>
          <p:nvPr/>
        </p:nvGrpSpPr>
        <p:grpSpPr>
          <a:xfrm>
            <a:off x="0" y="0"/>
            <a:ext cx="9144000" cy="1676400"/>
            <a:chOff x="0" y="0"/>
            <a:chExt cx="9144000" cy="1676400"/>
          </a:xfrm>
        </p:grpSpPr>
        <p:sp>
          <p:nvSpPr>
            <p:cNvPr id="7" name="Rectangle 6"/>
            <p:cNvSpPr/>
            <p:nvPr/>
          </p:nvSpPr>
          <p:spPr>
            <a:xfrm>
              <a:off x="0" y="0"/>
              <a:ext cx="91440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 name="Rectangle 8"/>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Oval 9"/>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5357022-28AC-4121-A400-1B6F5142FDCC}" type="datetimeFigureOut">
              <a:rPr lang="es-GT" smtClean="0"/>
              <a:pPr/>
              <a:t>01/09/2011</a:t>
            </a:fld>
            <a:endParaRPr lang="es-GT"/>
          </a:p>
        </p:txBody>
      </p:sp>
      <p:sp>
        <p:nvSpPr>
          <p:cNvPr id="4" name="Footer Placeholder 3"/>
          <p:cNvSpPr>
            <a:spLocks noGrp="1"/>
          </p:cNvSpPr>
          <p:nvPr>
            <p:ph type="ftr" sz="quarter" idx="11"/>
          </p:nvPr>
        </p:nvSpPr>
        <p:spPr/>
        <p:txBody>
          <a:bodyPr/>
          <a:lstStyle/>
          <a:p>
            <a:endParaRPr lang="es-GT"/>
          </a:p>
        </p:txBody>
      </p:sp>
      <p:sp>
        <p:nvSpPr>
          <p:cNvPr id="5" name="Slide Number Placeholder 4"/>
          <p:cNvSpPr>
            <a:spLocks noGrp="1"/>
          </p:cNvSpPr>
          <p:nvPr>
            <p:ph type="sldNum" sz="quarter" idx="12"/>
          </p:nvPr>
        </p:nvSpPr>
        <p:spPr/>
        <p:txBody>
          <a:bodyPr/>
          <a:lstStyle/>
          <a:p>
            <a:fld id="{EC53E2F5-4B65-4EE2-8BCE-D63A5CA3C579}" type="slidenum">
              <a:rPr lang="es-GT" smtClean="0"/>
              <a:pPr/>
              <a:t>‹#›</a:t>
            </a:fld>
            <a:endParaRPr lang="es-G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Group 9"/>
          <p:cNvGrpSpPr/>
          <p:nvPr/>
        </p:nvGrpSpPr>
        <p:grpSpPr>
          <a:xfrm>
            <a:off x="0" y="0"/>
            <a:ext cx="1828800" cy="1676400"/>
            <a:chOff x="457200" y="457200"/>
            <a:chExt cx="1828800" cy="1676400"/>
          </a:xfrm>
        </p:grpSpPr>
        <p:sp>
          <p:nvSpPr>
            <p:cNvPr id="8" name="Rectangle 7"/>
            <p:cNvSpPr/>
            <p:nvPr/>
          </p:nvSpPr>
          <p:spPr>
            <a:xfrm>
              <a:off x="457200" y="457200"/>
              <a:ext cx="1828800" cy="1676400"/>
            </a:xfrm>
            <a:prstGeom prst="rect">
              <a:avLst/>
            </a:prstGeom>
            <a:solidFill>
              <a:schemeClr val="accent2"/>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Oval 8"/>
            <p:cNvSpPr/>
            <p:nvPr/>
          </p:nvSpPr>
          <p:spPr>
            <a:xfrm>
              <a:off x="952500" y="8763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Date Placeholder 1"/>
          <p:cNvSpPr>
            <a:spLocks noGrp="1"/>
          </p:cNvSpPr>
          <p:nvPr>
            <p:ph type="dt" sz="half" idx="10"/>
          </p:nvPr>
        </p:nvSpPr>
        <p:spPr/>
        <p:txBody>
          <a:bodyPr/>
          <a:lstStyle/>
          <a:p>
            <a:fld id="{25357022-28AC-4121-A400-1B6F5142FDCC}" type="datetimeFigureOut">
              <a:rPr lang="es-GT" smtClean="0"/>
              <a:pPr/>
              <a:t>01/09/2011</a:t>
            </a:fld>
            <a:endParaRPr lang="es-GT"/>
          </a:p>
        </p:txBody>
      </p:sp>
      <p:sp>
        <p:nvSpPr>
          <p:cNvPr id="3" name="Footer Placeholder 2"/>
          <p:cNvSpPr>
            <a:spLocks noGrp="1"/>
          </p:cNvSpPr>
          <p:nvPr>
            <p:ph type="ftr" sz="quarter" idx="11"/>
          </p:nvPr>
        </p:nvSpPr>
        <p:spPr/>
        <p:txBody>
          <a:bodyPr/>
          <a:lstStyle/>
          <a:p>
            <a:endParaRPr lang="es-GT"/>
          </a:p>
        </p:txBody>
      </p:sp>
      <p:sp>
        <p:nvSpPr>
          <p:cNvPr id="4" name="Slide Number Placeholder 3"/>
          <p:cNvSpPr>
            <a:spLocks noGrp="1"/>
          </p:cNvSpPr>
          <p:nvPr>
            <p:ph type="sldNum" sz="quarter" idx="12"/>
          </p:nvPr>
        </p:nvSpPr>
        <p:spPr/>
        <p:txBody>
          <a:bodyPr/>
          <a:lstStyle/>
          <a:p>
            <a:fld id="{EC53E2F5-4B65-4EE2-8BCE-D63A5CA3C579}" type="slidenum">
              <a:rPr lang="es-GT" smtClean="0"/>
              <a:pPr/>
              <a:t>‹#›</a:t>
            </a:fld>
            <a:endParaRPr lang="es-G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41448" y="228600"/>
            <a:ext cx="6245352" cy="1143000"/>
          </a:xfrm>
        </p:spPr>
        <p:txBody>
          <a:bodyPr vert="horz" lIns="91440" tIns="45720" rIns="91440" bIns="45720" rtlCol="0" anchor="ctr">
            <a:normAutofit/>
          </a:bodyPr>
          <a:lstStyle>
            <a:lvl1pPr algn="r" defTabSz="914400" rtl="0" eaLnBrk="1" latinLnBrk="0" hangingPunct="1">
              <a:spcBef>
                <a:spcPct val="0"/>
              </a:spcBef>
              <a:buNone/>
              <a:defRPr sz="4400" kern="1200" cap="small" spc="200" baseline="0">
                <a:solidFill>
                  <a:schemeClr val="tx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2706624" y="2446991"/>
            <a:ext cx="5715000" cy="3531198"/>
          </a:xfrm>
        </p:spPr>
        <p:txBody>
          <a:bodyPr>
            <a:normAutofit/>
          </a:bodyPr>
          <a:lstStyle>
            <a:lvl1pPr>
              <a:defRPr sz="22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64592" y="3031490"/>
            <a:ext cx="1524000" cy="2362200"/>
          </a:xfrm>
        </p:spPr>
        <p:txBody>
          <a:bodyPr/>
          <a:lstStyle>
            <a:lvl1pPr marL="0" indent="0">
              <a:lnSpc>
                <a:spcPct val="150000"/>
              </a:lnSpc>
              <a:buNone/>
              <a:defRPr sz="1400" b="1">
                <a:solidFill>
                  <a:srgbClr val="000000">
                    <a:alpha val="50196"/>
                  </a:srgb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357022-28AC-4121-A400-1B6F5142FDCC}" type="datetimeFigureOut">
              <a:rPr lang="es-GT" smtClean="0"/>
              <a:pPr/>
              <a:t>01/09/2011</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EC53E2F5-4B65-4EE2-8BCE-D63A5CA3C579}" type="slidenum">
              <a:rPr lang="es-GT" smtClean="0"/>
              <a:pPr/>
              <a:t>‹#›</a:t>
            </a:fld>
            <a:endParaRPr lang="es-G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41448" y="228600"/>
            <a:ext cx="6245352" cy="1143000"/>
          </a:xfrm>
        </p:spPr>
        <p:txBody>
          <a:bodyPr vert="horz" lIns="91440" tIns="45720" rIns="91440" bIns="45720" rtlCol="0" anchor="ctr">
            <a:normAutofit/>
          </a:bodyPr>
          <a:lstStyle>
            <a:lvl1pPr algn="r" defTabSz="914400" rtl="0" eaLnBrk="1" latinLnBrk="0" hangingPunct="1">
              <a:spcBef>
                <a:spcPct val="0"/>
              </a:spcBef>
              <a:buNone/>
              <a:defRPr sz="4400" kern="1200" cap="small" spc="200" baseline="0">
                <a:solidFill>
                  <a:schemeClr val="tx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706624" y="2450592"/>
            <a:ext cx="5715000" cy="3529584"/>
          </a:xfrm>
          <a:noFill/>
          <a:ln w="101600" cmpd="sng">
            <a:miter lim="800000"/>
          </a:ln>
          <a:effectLst>
            <a:outerShdw blurRad="63500" sx="102000" sy="102000" algn="ctr" rotWithShape="0">
              <a:prstClr val="black">
                <a:alpha val="30000"/>
              </a:prstClr>
            </a:outerShdw>
          </a:effectLst>
        </p:spPr>
        <p:style>
          <a:lnRef idx="3">
            <a:schemeClr val="lt1"/>
          </a:lnRef>
          <a:fillRef idx="1">
            <a:schemeClr val="accent2"/>
          </a:fillRef>
          <a:effectRef idx="1">
            <a:schemeClr val="accent2"/>
          </a:effectRef>
          <a:fontRef idx="none"/>
        </p:style>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64592" y="3031489"/>
            <a:ext cx="1527048" cy="2359152"/>
          </a:xfrm>
        </p:spPr>
        <p:txBody>
          <a:bodyPr vert="horz" lIns="91440" tIns="45720" rIns="91440" bIns="45720" rtlCol="0">
            <a:normAutofit/>
          </a:bodyPr>
          <a:lstStyle>
            <a:lvl1pPr marL="0" indent="0">
              <a:lnSpc>
                <a:spcPct val="150000"/>
              </a:lnSpc>
              <a:buNone/>
              <a:defRPr sz="1400" b="1" kern="1200">
                <a:solidFill>
                  <a:srgbClr val="000000">
                    <a:alpha val="50196"/>
                  </a:srgb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50000"/>
              </a:lnSpc>
              <a:spcBef>
                <a:spcPts val="1800"/>
              </a:spcBef>
              <a:buClr>
                <a:schemeClr val="accent1"/>
              </a:buClr>
              <a:buSzPct val="8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25357022-28AC-4121-A400-1B6F5142FDCC}" type="datetimeFigureOut">
              <a:rPr lang="es-GT" smtClean="0"/>
              <a:pPr/>
              <a:t>01/09/2011</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EC53E2F5-4B65-4EE2-8BCE-D63A5CA3C579}" type="slidenum">
              <a:rPr lang="es-GT" smtClean="0"/>
              <a:pPr/>
              <a:t>‹#›</a:t>
            </a:fld>
            <a:endParaRPr lang="es-G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 name="Group 11"/>
          <p:cNvGrpSpPr/>
          <p:nvPr/>
        </p:nvGrpSpPr>
        <p:grpSpPr>
          <a:xfrm>
            <a:off x="0" y="0"/>
            <a:ext cx="9144000" cy="6858000"/>
            <a:chOff x="0" y="0"/>
            <a:chExt cx="9144000" cy="6858000"/>
          </a:xfrm>
        </p:grpSpPr>
        <p:sp>
          <p:nvSpPr>
            <p:cNvPr id="7" name="Rectangle 6"/>
            <p:cNvSpPr/>
            <p:nvPr/>
          </p:nvSpPr>
          <p:spPr>
            <a:xfrm>
              <a:off x="457200" y="0"/>
              <a:ext cx="86868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Oval 10"/>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3" name="Text Placeholder 2"/>
          <p:cNvSpPr>
            <a:spLocks noGrp="1"/>
          </p:cNvSpPr>
          <p:nvPr>
            <p:ph type="body" idx="1"/>
          </p:nvPr>
        </p:nvSpPr>
        <p:spPr>
          <a:xfrm>
            <a:off x="2438400" y="2286000"/>
            <a:ext cx="6248400" cy="38401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Placeholder 1"/>
          <p:cNvSpPr>
            <a:spLocks noGrp="1"/>
          </p:cNvSpPr>
          <p:nvPr>
            <p:ph type="title"/>
          </p:nvPr>
        </p:nvSpPr>
        <p:spPr>
          <a:xfrm>
            <a:off x="2438400" y="228600"/>
            <a:ext cx="6248400" cy="1143000"/>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4" name="Date Placeholder 3"/>
          <p:cNvSpPr>
            <a:spLocks noGrp="1"/>
          </p:cNvSpPr>
          <p:nvPr>
            <p:ph type="dt" sz="half" idx="2"/>
          </p:nvPr>
        </p:nvSpPr>
        <p:spPr>
          <a:xfrm>
            <a:off x="6553200" y="6351494"/>
            <a:ext cx="2133600" cy="365125"/>
          </a:xfrm>
          <a:prstGeom prst="rect">
            <a:avLst/>
          </a:prstGeom>
        </p:spPr>
        <p:txBody>
          <a:bodyPr vert="horz" lIns="91440" tIns="45720" rIns="91440" bIns="45720" rtlCol="0" anchor="ctr"/>
          <a:lstStyle>
            <a:lvl1pPr algn="r">
              <a:defRPr sz="900" cap="small" baseline="0">
                <a:solidFill>
                  <a:schemeClr val="tx1"/>
                </a:solidFill>
                <a:latin typeface="+mj-lt"/>
              </a:defRPr>
            </a:lvl1pPr>
          </a:lstStyle>
          <a:p>
            <a:fld id="{25357022-28AC-4121-A400-1B6F5142FDCC}" type="datetimeFigureOut">
              <a:rPr lang="es-GT" smtClean="0"/>
              <a:pPr/>
              <a:t>01/09/2011</a:t>
            </a:fld>
            <a:endParaRPr lang="es-GT"/>
          </a:p>
        </p:txBody>
      </p:sp>
      <p:sp>
        <p:nvSpPr>
          <p:cNvPr id="5" name="Footer Placeholder 4"/>
          <p:cNvSpPr>
            <a:spLocks noGrp="1"/>
          </p:cNvSpPr>
          <p:nvPr>
            <p:ph type="ftr" sz="quarter" idx="3"/>
          </p:nvPr>
        </p:nvSpPr>
        <p:spPr>
          <a:xfrm>
            <a:off x="2438400" y="6356350"/>
            <a:ext cx="2895600" cy="365125"/>
          </a:xfrm>
          <a:prstGeom prst="rect">
            <a:avLst/>
          </a:prstGeom>
        </p:spPr>
        <p:txBody>
          <a:bodyPr vert="horz" lIns="91440" tIns="45720" rIns="91440" bIns="45720" rtlCol="0" anchor="ctr"/>
          <a:lstStyle>
            <a:lvl1pPr algn="l">
              <a:defRPr sz="900" cap="small" baseline="0">
                <a:solidFill>
                  <a:schemeClr val="tx1"/>
                </a:solidFill>
                <a:latin typeface="+mj-lt"/>
              </a:defRPr>
            </a:lvl1pPr>
          </a:lstStyle>
          <a:p>
            <a:endParaRPr lang="es-GT"/>
          </a:p>
        </p:txBody>
      </p:sp>
      <p:sp>
        <p:nvSpPr>
          <p:cNvPr id="6" name="Slide Number Placeholder 5"/>
          <p:cNvSpPr>
            <a:spLocks noGrp="1"/>
          </p:cNvSpPr>
          <p:nvPr>
            <p:ph type="sldNum" sz="quarter" idx="4"/>
          </p:nvPr>
        </p:nvSpPr>
        <p:spPr>
          <a:xfrm>
            <a:off x="533400" y="533400"/>
            <a:ext cx="762000" cy="609600"/>
          </a:xfrm>
          <a:prstGeom prst="rect">
            <a:avLst/>
          </a:prstGeom>
        </p:spPr>
        <p:txBody>
          <a:bodyPr vert="horz" lIns="91440" tIns="45720" rIns="91440" bIns="45720" rtlCol="0" anchor="ctr"/>
          <a:lstStyle>
            <a:lvl1pPr algn="ctr">
              <a:defRPr sz="1600" cap="small" baseline="0">
                <a:solidFill>
                  <a:schemeClr val="tx1"/>
                </a:solidFill>
                <a:latin typeface="+mj-lt"/>
              </a:defRPr>
            </a:lvl1pPr>
          </a:lstStyle>
          <a:p>
            <a:fld id="{EC53E2F5-4B65-4EE2-8BCE-D63A5CA3C579}" type="slidenum">
              <a:rPr lang="es-GT" smtClean="0"/>
              <a:pPr/>
              <a:t>‹#›</a:t>
            </a:fld>
            <a:endParaRPr lang="es-G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914400" rtl="0" eaLnBrk="1" latinLnBrk="0" hangingPunct="1">
        <a:spcBef>
          <a:spcPct val="0"/>
        </a:spcBef>
        <a:buNone/>
        <a:defRPr sz="4400" kern="1200" cap="small" spc="200" baseline="0">
          <a:solidFill>
            <a:schemeClr val="tx1"/>
          </a:solidFill>
          <a:latin typeface="+mj-lt"/>
          <a:ea typeface="+mj-ea"/>
          <a:cs typeface="+mj-cs"/>
        </a:defRPr>
      </a:lvl1pPr>
    </p:titleStyle>
    <p:bodyStyle>
      <a:lvl1pPr marL="457200" indent="-457200" algn="l" defTabSz="914400" rtl="0" eaLnBrk="1" latinLnBrk="0" hangingPunct="1">
        <a:spcBef>
          <a:spcPts val="1800"/>
        </a:spcBef>
        <a:buClr>
          <a:schemeClr val="accent1"/>
        </a:buClr>
        <a:buSzPct val="80000"/>
        <a:buFont typeface="Wingdings" pitchFamily="2" charset="2"/>
        <a:buChar char=""/>
        <a:defRPr sz="2200" kern="1200">
          <a:solidFill>
            <a:schemeClr val="tx1"/>
          </a:solidFill>
          <a:latin typeface="+mn-lt"/>
          <a:ea typeface="+mn-ea"/>
          <a:cs typeface="+mn-cs"/>
        </a:defRPr>
      </a:lvl1pPr>
      <a:lvl2pPr marL="914400" indent="-457200" algn="l" defTabSz="914400" rtl="0" eaLnBrk="1" latinLnBrk="0" hangingPunct="1">
        <a:spcBef>
          <a:spcPts val="1800"/>
        </a:spcBef>
        <a:buClr>
          <a:schemeClr val="accent2"/>
        </a:buClr>
        <a:buSzPct val="80000"/>
        <a:buFont typeface="Wingdings" pitchFamily="2" charset="2"/>
        <a:buChar char=""/>
        <a:defRPr sz="2000" kern="1200">
          <a:solidFill>
            <a:schemeClr val="tx1"/>
          </a:solidFill>
          <a:latin typeface="+mn-lt"/>
          <a:ea typeface="+mn-ea"/>
          <a:cs typeface="+mn-cs"/>
        </a:defRPr>
      </a:lvl2pPr>
      <a:lvl3pPr marL="1371600" indent="-457200" algn="l" defTabSz="914400" rtl="0" eaLnBrk="1" latinLnBrk="0" hangingPunct="1">
        <a:spcBef>
          <a:spcPts val="1200"/>
        </a:spcBef>
        <a:buClr>
          <a:schemeClr val="accent3"/>
        </a:buClr>
        <a:buSzPct val="80000"/>
        <a:buFont typeface="Wingdings" pitchFamily="2" charset="2"/>
        <a:buChar char=""/>
        <a:defRPr sz="1800" kern="1200">
          <a:solidFill>
            <a:schemeClr val="tx1"/>
          </a:solidFill>
          <a:latin typeface="+mn-lt"/>
          <a:ea typeface="+mn-ea"/>
          <a:cs typeface="+mn-cs"/>
        </a:defRPr>
      </a:lvl3pPr>
      <a:lvl4pPr marL="1828800" indent="-457200" algn="l" defTabSz="914400" rtl="0" eaLnBrk="1" latinLnBrk="0" hangingPunct="1">
        <a:spcBef>
          <a:spcPts val="1200"/>
        </a:spcBef>
        <a:buClr>
          <a:schemeClr val="accent4"/>
        </a:buClr>
        <a:buSzPct val="80000"/>
        <a:buFont typeface="Wingdings" pitchFamily="2" charset="2"/>
        <a:buChar char=""/>
        <a:defRPr sz="1600" kern="1200">
          <a:solidFill>
            <a:schemeClr val="tx1"/>
          </a:solidFill>
          <a:latin typeface="+mn-lt"/>
          <a:ea typeface="+mn-ea"/>
          <a:cs typeface="+mn-cs"/>
        </a:defRPr>
      </a:lvl4pPr>
      <a:lvl5pPr marL="2286000" indent="-457200" algn="l" defTabSz="914400" rtl="0" eaLnBrk="1" latinLnBrk="0" hangingPunct="1">
        <a:spcBef>
          <a:spcPts val="1200"/>
        </a:spcBef>
        <a:buClr>
          <a:schemeClr val="accent5"/>
        </a:buClr>
        <a:buSzPct val="80000"/>
        <a:buFont typeface="Wingdings" pitchFamily="2" charset="2"/>
        <a:buChar char=""/>
        <a:defRPr sz="1600" kern="1200">
          <a:solidFill>
            <a:schemeClr val="tx1"/>
          </a:solidFill>
          <a:latin typeface="+mn-lt"/>
          <a:ea typeface="+mn-ea"/>
          <a:cs typeface="+mn-cs"/>
        </a:defRPr>
      </a:lvl5pPr>
      <a:lvl6pPr marL="2743200" indent="-457200" algn="l" defTabSz="914400" rtl="0" eaLnBrk="1" latinLnBrk="0" hangingPunct="1">
        <a:spcBef>
          <a:spcPts val="1200"/>
        </a:spcBef>
        <a:buClr>
          <a:schemeClr val="accent6"/>
        </a:buClr>
        <a:buSzPct val="90000"/>
        <a:buFont typeface="Wingdings" pitchFamily="2" charset="2"/>
        <a:buChar char=""/>
        <a:defRPr sz="1600" kern="1200">
          <a:solidFill>
            <a:schemeClr val="tx1"/>
          </a:solidFill>
          <a:latin typeface="+mn-lt"/>
          <a:ea typeface="+mn-ea"/>
          <a:cs typeface="+mn-cs"/>
        </a:defRPr>
      </a:lvl6pPr>
      <a:lvl7pPr marL="3200400" indent="-457200" algn="l" defTabSz="914400" rtl="0" eaLnBrk="1" latinLnBrk="0" hangingPunct="1">
        <a:spcBef>
          <a:spcPts val="1200"/>
        </a:spcBef>
        <a:buClr>
          <a:schemeClr val="accent1"/>
        </a:buClr>
        <a:buSzPct val="70000"/>
        <a:buFont typeface="Wingdings" pitchFamily="2" charset="2"/>
        <a:buChar char="¢"/>
        <a:defRPr sz="1600" kern="1200" baseline="0">
          <a:solidFill>
            <a:schemeClr val="tx1"/>
          </a:solidFill>
          <a:latin typeface="+mn-lt"/>
          <a:ea typeface="+mn-ea"/>
          <a:cs typeface="+mn-cs"/>
        </a:defRPr>
      </a:lvl7pPr>
      <a:lvl8pPr marL="3657600" indent="-457200" algn="l" defTabSz="914400" rtl="0" eaLnBrk="1" latinLnBrk="0" hangingPunct="1">
        <a:spcBef>
          <a:spcPts val="1200"/>
        </a:spcBef>
        <a:buClr>
          <a:schemeClr val="accent3"/>
        </a:buClr>
        <a:buFont typeface="Courier New" pitchFamily="49" charset="0"/>
        <a:buChar char="o"/>
        <a:defRPr sz="1600" kern="1200" baseline="0">
          <a:solidFill>
            <a:schemeClr val="tx1"/>
          </a:solidFill>
          <a:latin typeface="+mn-lt"/>
          <a:ea typeface="+mn-ea"/>
          <a:cs typeface="+mn-cs"/>
        </a:defRPr>
      </a:lvl8pPr>
      <a:lvl9pPr marL="4114800" indent="-457200" algn="l" defTabSz="914400" rtl="0" eaLnBrk="1" latinLnBrk="0" hangingPunct="1">
        <a:spcBef>
          <a:spcPts val="1200"/>
        </a:spcBef>
        <a:buClr>
          <a:schemeClr val="accent5"/>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hyperlink" Target="http://www.maya-ethnobotany.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hyperlink" Target="mailto:FrontDesk@FLAAR.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2"/>
          <p:cNvSpPr>
            <a:spLocks noGrp="1"/>
          </p:cNvSpPr>
          <p:nvPr>
            <p:ph type="subTitle" idx="1"/>
          </p:nvPr>
        </p:nvSpPr>
        <p:spPr>
          <a:xfrm>
            <a:off x="1905000" y="5867400"/>
            <a:ext cx="6570722" cy="457200"/>
          </a:xfrm>
        </p:spPr>
        <p:txBody>
          <a:bodyPr>
            <a:normAutofit/>
          </a:bodyPr>
          <a:lstStyle/>
          <a:p>
            <a:r>
              <a:rPr lang="en-US" dirty="0" smtClean="0"/>
              <a:t>Maya </a:t>
            </a:r>
            <a:r>
              <a:rPr lang="en-US" dirty="0" err="1" smtClean="0"/>
              <a:t>Ethnobotany</a:t>
            </a:r>
            <a:r>
              <a:rPr lang="en-US" dirty="0" smtClean="0"/>
              <a:t>. </a:t>
            </a:r>
            <a:endParaRPr lang="es-GT" dirty="0"/>
          </a:p>
        </p:txBody>
      </p:sp>
      <p:sp>
        <p:nvSpPr>
          <p:cNvPr id="11" name="Title 1"/>
          <p:cNvSpPr>
            <a:spLocks noGrp="1"/>
          </p:cNvSpPr>
          <p:nvPr>
            <p:ph type="ctrTitle"/>
          </p:nvPr>
        </p:nvSpPr>
        <p:spPr>
          <a:xfrm>
            <a:off x="1835696" y="4797152"/>
            <a:ext cx="7128792" cy="1152128"/>
          </a:xfrm>
        </p:spPr>
        <p:txBody>
          <a:bodyPr/>
          <a:lstStyle/>
          <a:p>
            <a:r>
              <a:rPr lang="es-GT" b="1" dirty="0" smtClean="0"/>
              <a:t>Morro </a:t>
            </a:r>
            <a:r>
              <a:rPr lang="es-GT" b="1" dirty="0" err="1" smtClean="0"/>
              <a:t>Tree</a:t>
            </a:r>
            <a:r>
              <a:rPr lang="es-GT" b="1" dirty="0" smtClean="0"/>
              <a:t> </a:t>
            </a:r>
            <a:r>
              <a:rPr lang="es-GT" b="1" i="1" dirty="0" smtClean="0"/>
              <a:t>Crescentia </a:t>
            </a:r>
            <a:r>
              <a:rPr lang="es-GT" b="1" i="1" dirty="0" err="1" smtClean="0"/>
              <a:t>alata</a:t>
            </a:r>
            <a:r>
              <a:rPr lang="es-GT" b="1" i="1" dirty="0" smtClean="0"/>
              <a:t> </a:t>
            </a:r>
            <a:endParaRPr lang="es-GT" dirty="0"/>
          </a:p>
        </p:txBody>
      </p:sp>
      <p:pic>
        <p:nvPicPr>
          <p:cNvPr id="12" name="Picture 2" descr="C:\Documents and Settings\Jacqueline Najera\Escritorio\JDMO\logos\FLAAR_Mesoamerica_Logo_2.jpg"/>
          <p:cNvPicPr>
            <a:picLocks noChangeAspect="1" noChangeArrowheads="1"/>
          </p:cNvPicPr>
          <p:nvPr/>
        </p:nvPicPr>
        <p:blipFill>
          <a:blip r:embed="rId3" cstate="print"/>
          <a:srcRect/>
          <a:stretch>
            <a:fillRect/>
          </a:stretch>
        </p:blipFill>
        <p:spPr bwMode="auto">
          <a:xfrm>
            <a:off x="128969" y="4797152"/>
            <a:ext cx="1562711" cy="1296144"/>
          </a:xfrm>
          <a:prstGeom prst="rect">
            <a:avLst/>
          </a:prstGeom>
          <a:noFill/>
        </p:spPr>
      </p:pic>
      <p:sp>
        <p:nvSpPr>
          <p:cNvPr id="13" name="TextBox 12"/>
          <p:cNvSpPr txBox="1"/>
          <p:nvPr/>
        </p:nvSpPr>
        <p:spPr>
          <a:xfrm>
            <a:off x="2987824" y="6453336"/>
            <a:ext cx="2952328" cy="369332"/>
          </a:xfrm>
          <a:prstGeom prst="rect">
            <a:avLst/>
          </a:prstGeom>
          <a:noFill/>
        </p:spPr>
        <p:txBody>
          <a:bodyPr wrap="square" rtlCol="0">
            <a:spAutoFit/>
          </a:bodyPr>
          <a:lstStyle/>
          <a:p>
            <a:r>
              <a:rPr lang="en-US" dirty="0" smtClean="0"/>
              <a:t>www.Maya-ethnobotany.org</a:t>
            </a:r>
            <a:endParaRPr lang="es-GT" dirty="0"/>
          </a:p>
        </p:txBody>
      </p:sp>
      <p:pic>
        <p:nvPicPr>
          <p:cNvPr id="14" name="Content Placeholder 6" descr="morro_Crescentia_alata_many_652.JPG"/>
          <p:cNvPicPr>
            <a:picLocks noChangeAspect="1"/>
          </p:cNvPicPr>
          <p:nvPr/>
        </p:nvPicPr>
        <p:blipFill>
          <a:blip r:embed="rId4" cstate="print"/>
          <a:srcRect b="16473"/>
          <a:stretch>
            <a:fillRect/>
          </a:stretch>
        </p:blipFill>
        <p:spPr>
          <a:xfrm>
            <a:off x="1836712" y="-27384"/>
            <a:ext cx="7343800" cy="4603378"/>
          </a:xfrm>
          <a:prstGeom prst="rect">
            <a:avLst/>
          </a:prstGeom>
        </p:spPr>
      </p:pic>
      <p:sp>
        <p:nvSpPr>
          <p:cNvPr id="15" name="Content Placeholder 2"/>
          <p:cNvSpPr txBox="1">
            <a:spLocks/>
          </p:cNvSpPr>
          <p:nvPr/>
        </p:nvSpPr>
        <p:spPr>
          <a:xfrm>
            <a:off x="1835696" y="4581128"/>
            <a:ext cx="3456384" cy="288032"/>
          </a:xfrm>
          <a:prstGeom prst="rect">
            <a:avLst/>
          </a:prstGeom>
        </p:spPr>
        <p:txBody>
          <a:bodyPr vert="horz" lIns="91440" tIns="45720" rIns="91440" bIns="45720" rtlCol="0">
            <a:normAutofit fontScale="92500"/>
          </a:bodyPr>
          <a:lstStyle/>
          <a:p>
            <a:pPr marL="457200" lvl="0" indent="-457200">
              <a:spcBef>
                <a:spcPts val="1800"/>
              </a:spcBef>
              <a:buClr>
                <a:schemeClr val="accent1"/>
              </a:buClr>
              <a:buSzPct val="80000"/>
              <a:defRPr/>
            </a:pPr>
            <a:r>
              <a:rPr kumimoji="0" lang="es-GT" sz="900" b="0" i="0" u="none" strike="noStrike" kern="1200" cap="none" spc="0" normalizeH="0" baseline="0" noProof="0" dirty="0" smtClean="0">
                <a:ln>
                  <a:noFill/>
                </a:ln>
                <a:effectLst/>
                <a:uLnTx/>
                <a:uFillTx/>
                <a:latin typeface="+mn-lt"/>
                <a:ea typeface="+mn-ea"/>
                <a:cs typeface="+mn-cs"/>
              </a:rPr>
              <a:t>Folder: </a:t>
            </a:r>
            <a:r>
              <a:rPr lang="es-GT" sz="900" dirty="0" smtClean="0"/>
              <a:t>FLAAR-</a:t>
            </a:r>
            <a:r>
              <a:rPr lang="es-GT" sz="900" dirty="0" err="1" smtClean="0"/>
              <a:t>Photos</a:t>
            </a:r>
            <a:r>
              <a:rPr lang="es-GT" sz="900" dirty="0" smtClean="0"/>
              <a:t>; </a:t>
            </a:r>
            <a:r>
              <a:rPr lang="es-GT" sz="900" dirty="0" err="1" smtClean="0"/>
              <a:t>Ethnobotany</a:t>
            </a:r>
            <a:r>
              <a:rPr lang="es-GT" sz="900" dirty="0" smtClean="0"/>
              <a:t>; morro_Crescentia_alata_many_650</a:t>
            </a:r>
            <a:endParaRPr kumimoji="0" lang="es-GT" sz="900" b="0" i="0" u="none" strike="noStrike" kern="1200" cap="none" spc="0" normalizeH="0" baseline="0" noProof="0" dirty="0">
              <a:ln>
                <a:noFill/>
              </a:ln>
              <a:effectLst/>
              <a:uLnTx/>
              <a:uFillTx/>
              <a:latin typeface="+mn-lt"/>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morro_flowers_Monterrico_951.JPG"/>
          <p:cNvPicPr>
            <a:picLocks noGrp="1" noChangeAspect="1"/>
          </p:cNvPicPr>
          <p:nvPr>
            <p:ph idx="1"/>
          </p:nvPr>
        </p:nvPicPr>
        <p:blipFill>
          <a:blip r:embed="rId3" cstate="print"/>
          <a:stretch>
            <a:fillRect/>
          </a:stretch>
        </p:blipFill>
        <p:spPr>
          <a:xfrm>
            <a:off x="539552" y="1628800"/>
            <a:ext cx="6912768" cy="4608512"/>
          </a:xfrm>
          <a:ln>
            <a:solidFill>
              <a:schemeClr val="tx1"/>
            </a:solidFill>
          </a:ln>
        </p:spPr>
      </p:pic>
      <p:sp>
        <p:nvSpPr>
          <p:cNvPr id="4" name="Title 1"/>
          <p:cNvSpPr txBox="1">
            <a:spLocks/>
          </p:cNvSpPr>
          <p:nvPr/>
        </p:nvSpPr>
        <p:spPr>
          <a:xfrm>
            <a:off x="2339752" y="404664"/>
            <a:ext cx="6248400" cy="1143000"/>
          </a:xfrm>
          <a:prstGeom prst="rect">
            <a:avLst/>
          </a:prstGeom>
        </p:spPr>
        <p:txBody>
          <a:bodyPr vert="horz" lIns="91440" tIns="45720" rIns="91440" bIns="45720" rtlCol="0" anchor="ctr">
            <a:normAutofit fontScale="90000" lnSpcReduction="200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small" spc="200" normalizeH="0" baseline="0" noProof="0" dirty="0" smtClean="0">
                <a:ln>
                  <a:noFill/>
                </a:ln>
                <a:solidFill>
                  <a:schemeClr val="tx1"/>
                </a:solidFill>
                <a:effectLst/>
                <a:uLnTx/>
                <a:uFillTx/>
                <a:latin typeface="+mj-lt"/>
                <a:ea typeface="+mj-ea"/>
                <a:cs typeface="+mj-cs"/>
              </a:rPr>
              <a:t>A sacred plant, Morro Tree (</a:t>
            </a:r>
            <a:r>
              <a:rPr kumimoji="0" lang="en-US" sz="4400" b="0" i="1" u="none" strike="noStrike" kern="1200" cap="small" spc="200" normalizeH="0" baseline="0" noProof="0" dirty="0" smtClean="0">
                <a:ln>
                  <a:noFill/>
                </a:ln>
                <a:solidFill>
                  <a:schemeClr val="tx1"/>
                </a:solidFill>
                <a:effectLst/>
                <a:uLnTx/>
                <a:uFillTx/>
                <a:latin typeface="+mj-lt"/>
                <a:ea typeface="+mj-ea"/>
                <a:cs typeface="+mj-cs"/>
              </a:rPr>
              <a:t>C. </a:t>
            </a:r>
            <a:r>
              <a:rPr kumimoji="0" lang="en-US" sz="4400" b="0" i="1" u="none" strike="noStrike" kern="1200" cap="small" spc="200" normalizeH="0" baseline="0" noProof="0" dirty="0" err="1" smtClean="0">
                <a:ln>
                  <a:noFill/>
                </a:ln>
                <a:solidFill>
                  <a:schemeClr val="tx1"/>
                </a:solidFill>
                <a:effectLst/>
                <a:uLnTx/>
                <a:uFillTx/>
                <a:latin typeface="+mj-lt"/>
                <a:ea typeface="+mj-ea"/>
                <a:cs typeface="+mj-cs"/>
              </a:rPr>
              <a:t>alata</a:t>
            </a:r>
            <a:r>
              <a:rPr kumimoji="0" lang="en-US" sz="4400" b="0" i="0" u="none" strike="noStrike" kern="1200" cap="small" spc="200" normalizeH="0" baseline="0" noProof="0" dirty="0" smtClean="0">
                <a:ln>
                  <a:noFill/>
                </a:ln>
                <a:solidFill>
                  <a:schemeClr val="tx1"/>
                </a:solidFill>
                <a:effectLst/>
                <a:uLnTx/>
                <a:uFillTx/>
                <a:latin typeface="+mj-lt"/>
                <a:ea typeface="+mj-ea"/>
                <a:cs typeface="+mj-cs"/>
              </a:rPr>
              <a:t>) </a:t>
            </a:r>
            <a:endParaRPr kumimoji="0" lang="en-US" sz="4400" b="0" i="0" u="none" strike="noStrike" kern="1200" cap="small" spc="200" normalizeH="0" baseline="0" noProof="0" dirty="0">
              <a:ln>
                <a:noFill/>
              </a:ln>
              <a:solidFill>
                <a:schemeClr val="tx1"/>
              </a:solidFill>
              <a:effectLst/>
              <a:uLnTx/>
              <a:uFillTx/>
              <a:latin typeface="+mj-lt"/>
              <a:ea typeface="+mj-ea"/>
              <a:cs typeface="+mj-cs"/>
            </a:endParaRPr>
          </a:p>
        </p:txBody>
      </p:sp>
      <p:pic>
        <p:nvPicPr>
          <p:cNvPr id="5" name="Picture 2" descr="C:\Documents and Settings\Jacqueline Najera\Escritorio\JDMO\logos\FLAAR_Mesoamerica_Logo_2.jpg"/>
          <p:cNvPicPr>
            <a:picLocks noChangeAspect="1" noChangeArrowheads="1"/>
          </p:cNvPicPr>
          <p:nvPr/>
        </p:nvPicPr>
        <p:blipFill>
          <a:blip r:embed="rId4" cstate="print"/>
          <a:srcRect/>
          <a:stretch>
            <a:fillRect/>
          </a:stretch>
        </p:blipFill>
        <p:spPr bwMode="auto">
          <a:xfrm>
            <a:off x="165481" y="188640"/>
            <a:ext cx="1562711" cy="1296144"/>
          </a:xfrm>
          <a:prstGeom prst="rect">
            <a:avLst/>
          </a:prstGeom>
          <a:noFill/>
        </p:spPr>
      </p:pic>
      <p:sp>
        <p:nvSpPr>
          <p:cNvPr id="6" name="TextBox 5"/>
          <p:cNvSpPr txBox="1"/>
          <p:nvPr/>
        </p:nvSpPr>
        <p:spPr>
          <a:xfrm>
            <a:off x="0" y="6525344"/>
            <a:ext cx="1872208" cy="261610"/>
          </a:xfrm>
          <a:prstGeom prst="rect">
            <a:avLst/>
          </a:prstGeom>
          <a:noFill/>
        </p:spPr>
        <p:txBody>
          <a:bodyPr wrap="square" rtlCol="0">
            <a:spAutoFit/>
          </a:bodyPr>
          <a:lstStyle/>
          <a:p>
            <a:r>
              <a:rPr lang="en-US" sz="1100" dirty="0" smtClean="0"/>
              <a:t>www.Maya-ethnobotany.org</a:t>
            </a:r>
            <a:endParaRPr lang="es-GT" sz="1100" dirty="0"/>
          </a:p>
        </p:txBody>
      </p:sp>
      <p:sp>
        <p:nvSpPr>
          <p:cNvPr id="7" name="TextBox 6"/>
          <p:cNvSpPr txBox="1"/>
          <p:nvPr/>
        </p:nvSpPr>
        <p:spPr>
          <a:xfrm>
            <a:off x="7127776" y="6581001"/>
            <a:ext cx="2016224" cy="276999"/>
          </a:xfrm>
          <a:prstGeom prst="rect">
            <a:avLst/>
          </a:prstGeom>
          <a:noFill/>
        </p:spPr>
        <p:txBody>
          <a:bodyPr wrap="square" rtlCol="0">
            <a:spAutoFit/>
          </a:bodyPr>
          <a:lstStyle/>
          <a:p>
            <a:r>
              <a:rPr lang="en-US" sz="1200" b="1" dirty="0" smtClean="0"/>
              <a:t>© FLAAR Mesoamerica 2011</a:t>
            </a:r>
            <a:endParaRPr lang="es-GT" sz="1200" b="1" dirty="0"/>
          </a:p>
        </p:txBody>
      </p:sp>
      <p:sp>
        <p:nvSpPr>
          <p:cNvPr id="8" name="Rectangle 7"/>
          <p:cNvSpPr/>
          <p:nvPr/>
        </p:nvSpPr>
        <p:spPr>
          <a:xfrm>
            <a:off x="1872208" y="6488668"/>
            <a:ext cx="301686" cy="369332"/>
          </a:xfrm>
          <a:prstGeom prst="rect">
            <a:avLst/>
          </a:prstGeom>
        </p:spPr>
        <p:txBody>
          <a:bodyPr wrap="none">
            <a:spAutoFit/>
          </a:bodyPr>
          <a:lstStyle/>
          <a:p>
            <a:r>
              <a:rPr lang="es-MX" b="1" dirty="0" smtClean="0"/>
              <a:t>9</a:t>
            </a:r>
            <a:endParaRPr lang="en-US" dirty="0"/>
          </a:p>
        </p:txBody>
      </p:sp>
      <p:sp>
        <p:nvSpPr>
          <p:cNvPr id="12" name="Rectangle 11"/>
          <p:cNvSpPr/>
          <p:nvPr/>
        </p:nvSpPr>
        <p:spPr>
          <a:xfrm>
            <a:off x="3131840" y="1844825"/>
            <a:ext cx="4104456" cy="369332"/>
          </a:xfrm>
          <a:prstGeom prst="rect">
            <a:avLst/>
          </a:prstGeom>
        </p:spPr>
        <p:txBody>
          <a:bodyPr wrap="square">
            <a:spAutoFit/>
          </a:bodyPr>
          <a:lstStyle/>
          <a:p>
            <a:r>
              <a:rPr lang="en-US" dirty="0" smtClean="0">
                <a:solidFill>
                  <a:schemeClr val="bg1"/>
                </a:solidFill>
              </a:rPr>
              <a:t>These flowers are completely open.</a:t>
            </a:r>
          </a:p>
        </p:txBody>
      </p:sp>
      <p:sp>
        <p:nvSpPr>
          <p:cNvPr id="13" name="Content Placeholder 2"/>
          <p:cNvSpPr txBox="1">
            <a:spLocks/>
          </p:cNvSpPr>
          <p:nvPr/>
        </p:nvSpPr>
        <p:spPr>
          <a:xfrm>
            <a:off x="2483767" y="6302774"/>
            <a:ext cx="5208579" cy="222570"/>
          </a:xfrm>
          <a:prstGeom prst="rect">
            <a:avLst/>
          </a:prstGeom>
        </p:spPr>
        <p:txBody>
          <a:bodyPr vert="horz" lIns="91440" tIns="45720" rIns="91440" bIns="45720" rtlCol="0">
            <a:normAutofit lnSpcReduction="10000"/>
          </a:bodyPr>
          <a:lstStyle/>
          <a:p>
            <a:pPr marL="457200" lvl="0" indent="-457200">
              <a:spcBef>
                <a:spcPts val="1800"/>
              </a:spcBef>
              <a:buClr>
                <a:schemeClr val="accent1"/>
              </a:buClr>
              <a:buSzPct val="80000"/>
              <a:defRPr/>
            </a:pPr>
            <a:r>
              <a:rPr kumimoji="0" lang="es-GT" sz="900" b="0" i="0" u="none" strike="noStrike" kern="1200" cap="none" spc="0" normalizeH="0" baseline="0" noProof="0" dirty="0" smtClean="0">
                <a:ln>
                  <a:noFill/>
                </a:ln>
                <a:effectLst/>
                <a:uLnTx/>
                <a:uFillTx/>
                <a:latin typeface="+mn-lt"/>
                <a:ea typeface="+mn-ea"/>
                <a:cs typeface="+mn-cs"/>
              </a:rPr>
              <a:t>Folder: </a:t>
            </a:r>
            <a:r>
              <a:rPr lang="es-GT" sz="900" dirty="0" err="1" smtClean="0"/>
              <a:t>Ethnobotany</a:t>
            </a:r>
            <a:r>
              <a:rPr lang="es-GT" sz="900" dirty="0" smtClean="0"/>
              <a:t>; morro_flowers_three_stages_opening_711</a:t>
            </a:r>
            <a:endParaRPr kumimoji="0" lang="es-GT" sz="900" b="0" i="0" u="none" strike="noStrike" kern="1200" cap="none" spc="0" normalizeH="0" baseline="0" noProof="0" dirty="0">
              <a:ln>
                <a:noFill/>
              </a:ln>
              <a:effectLst/>
              <a:uLnTx/>
              <a:uFillTx/>
              <a:latin typeface="+mn-lt"/>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sacred plant, Morro Tree (</a:t>
            </a:r>
            <a:r>
              <a:rPr lang="en-US" i="1" dirty="0" smtClean="0"/>
              <a:t>C. </a:t>
            </a:r>
            <a:r>
              <a:rPr lang="en-US" i="1" dirty="0" err="1" smtClean="0"/>
              <a:t>alata</a:t>
            </a:r>
            <a:r>
              <a:rPr lang="en-US" dirty="0" smtClean="0"/>
              <a:t>) </a:t>
            </a:r>
            <a:endParaRPr lang="en-US" dirty="0"/>
          </a:p>
        </p:txBody>
      </p:sp>
      <p:pic>
        <p:nvPicPr>
          <p:cNvPr id="8" name="Content Placeholder 7" descr="morro_immature_open_flower_632.JPG"/>
          <p:cNvPicPr>
            <a:picLocks noGrp="1" noChangeAspect="1"/>
          </p:cNvPicPr>
          <p:nvPr>
            <p:ph idx="1"/>
          </p:nvPr>
        </p:nvPicPr>
        <p:blipFill>
          <a:blip r:embed="rId3" cstate="print"/>
          <a:srcRect l="20001" r="17494"/>
          <a:stretch>
            <a:fillRect/>
          </a:stretch>
        </p:blipFill>
        <p:spPr>
          <a:xfrm>
            <a:off x="251520" y="1772816"/>
            <a:ext cx="3600400" cy="3840163"/>
          </a:xfrm>
          <a:ln>
            <a:solidFill>
              <a:schemeClr val="tx1"/>
            </a:solidFill>
          </a:ln>
        </p:spPr>
      </p:pic>
      <p:pic>
        <p:nvPicPr>
          <p:cNvPr id="4" name="Picture 2" descr="C:\Documents and Settings\Jacqueline Najera\Escritorio\JDMO\logos\FLAAR_Mesoamerica_Logo_2.jpg"/>
          <p:cNvPicPr>
            <a:picLocks noChangeAspect="1" noChangeArrowheads="1"/>
          </p:cNvPicPr>
          <p:nvPr/>
        </p:nvPicPr>
        <p:blipFill>
          <a:blip r:embed="rId4" cstate="print"/>
          <a:srcRect/>
          <a:stretch>
            <a:fillRect/>
          </a:stretch>
        </p:blipFill>
        <p:spPr bwMode="auto">
          <a:xfrm>
            <a:off x="128969" y="188640"/>
            <a:ext cx="1562711" cy="1296144"/>
          </a:xfrm>
          <a:prstGeom prst="rect">
            <a:avLst/>
          </a:prstGeom>
          <a:noFill/>
        </p:spPr>
      </p:pic>
      <p:sp>
        <p:nvSpPr>
          <p:cNvPr id="5" name="TextBox 4"/>
          <p:cNvSpPr txBox="1"/>
          <p:nvPr/>
        </p:nvSpPr>
        <p:spPr>
          <a:xfrm>
            <a:off x="-36512" y="6525344"/>
            <a:ext cx="1872208" cy="261610"/>
          </a:xfrm>
          <a:prstGeom prst="rect">
            <a:avLst/>
          </a:prstGeom>
          <a:noFill/>
        </p:spPr>
        <p:txBody>
          <a:bodyPr wrap="square" rtlCol="0">
            <a:spAutoFit/>
          </a:bodyPr>
          <a:lstStyle/>
          <a:p>
            <a:r>
              <a:rPr lang="en-US" sz="1100" dirty="0" smtClean="0"/>
              <a:t>www.Maya-ethnobotany.org</a:t>
            </a:r>
            <a:endParaRPr lang="es-GT" sz="1100" dirty="0"/>
          </a:p>
        </p:txBody>
      </p:sp>
      <p:sp>
        <p:nvSpPr>
          <p:cNvPr id="6" name="TextBox 5"/>
          <p:cNvSpPr txBox="1"/>
          <p:nvPr/>
        </p:nvSpPr>
        <p:spPr>
          <a:xfrm>
            <a:off x="7127776" y="6581001"/>
            <a:ext cx="2016224" cy="276999"/>
          </a:xfrm>
          <a:prstGeom prst="rect">
            <a:avLst/>
          </a:prstGeom>
          <a:noFill/>
        </p:spPr>
        <p:txBody>
          <a:bodyPr wrap="square" rtlCol="0">
            <a:spAutoFit/>
          </a:bodyPr>
          <a:lstStyle/>
          <a:p>
            <a:r>
              <a:rPr lang="en-US" sz="1200" b="1" dirty="0" smtClean="0"/>
              <a:t>© FLAAR Mesoamerica 2011</a:t>
            </a:r>
            <a:endParaRPr lang="es-GT" sz="1200" b="1" dirty="0"/>
          </a:p>
        </p:txBody>
      </p:sp>
      <p:sp>
        <p:nvSpPr>
          <p:cNvPr id="7" name="Rectangle 6"/>
          <p:cNvSpPr/>
          <p:nvPr/>
        </p:nvSpPr>
        <p:spPr>
          <a:xfrm>
            <a:off x="1835696" y="6488668"/>
            <a:ext cx="418704" cy="369332"/>
          </a:xfrm>
          <a:prstGeom prst="rect">
            <a:avLst/>
          </a:prstGeom>
        </p:spPr>
        <p:txBody>
          <a:bodyPr wrap="none">
            <a:spAutoFit/>
          </a:bodyPr>
          <a:lstStyle/>
          <a:p>
            <a:r>
              <a:rPr lang="es-MX" b="1" dirty="0" smtClean="0"/>
              <a:t>10</a:t>
            </a:r>
            <a:endParaRPr lang="en-US" dirty="0"/>
          </a:p>
        </p:txBody>
      </p:sp>
      <p:pic>
        <p:nvPicPr>
          <p:cNvPr id="9" name="Picture 8" descr="morro_flower_profile_994.JPG"/>
          <p:cNvPicPr>
            <a:picLocks noChangeAspect="1"/>
          </p:cNvPicPr>
          <p:nvPr/>
        </p:nvPicPr>
        <p:blipFill>
          <a:blip r:embed="rId5" cstate="print"/>
          <a:srcRect t="388" r="6688"/>
          <a:stretch>
            <a:fillRect/>
          </a:stretch>
        </p:blipFill>
        <p:spPr>
          <a:xfrm>
            <a:off x="3923928" y="3212976"/>
            <a:ext cx="4392488" cy="3126030"/>
          </a:xfrm>
          <a:prstGeom prst="rect">
            <a:avLst/>
          </a:prstGeom>
          <a:ln>
            <a:solidFill>
              <a:schemeClr val="tx1"/>
            </a:solidFill>
          </a:ln>
        </p:spPr>
      </p:pic>
      <p:sp>
        <p:nvSpPr>
          <p:cNvPr id="10" name="Content Placeholder 2"/>
          <p:cNvSpPr txBox="1">
            <a:spLocks/>
          </p:cNvSpPr>
          <p:nvPr/>
        </p:nvSpPr>
        <p:spPr>
          <a:xfrm>
            <a:off x="0" y="5589240"/>
            <a:ext cx="4464496" cy="288032"/>
          </a:xfrm>
          <a:prstGeom prst="rect">
            <a:avLst/>
          </a:prstGeom>
        </p:spPr>
        <p:txBody>
          <a:bodyPr vert="horz" lIns="91440" tIns="45720" rIns="91440" bIns="45720" rtlCol="0">
            <a:normAutofit/>
          </a:bodyPr>
          <a:lstStyle/>
          <a:p>
            <a:pPr marL="457200" lvl="0" indent="-457200">
              <a:spcBef>
                <a:spcPts val="1800"/>
              </a:spcBef>
              <a:buClr>
                <a:schemeClr val="accent1"/>
              </a:buClr>
              <a:buSzPct val="80000"/>
              <a:defRPr/>
            </a:pPr>
            <a:r>
              <a:rPr kumimoji="0" lang="es-GT" sz="900" b="0" i="0" u="none" strike="noStrike" kern="1200" cap="none" spc="0" normalizeH="0" baseline="0" noProof="0" dirty="0" smtClean="0">
                <a:ln>
                  <a:noFill/>
                </a:ln>
                <a:effectLst/>
                <a:uLnTx/>
                <a:uFillTx/>
                <a:latin typeface="+mn-lt"/>
                <a:ea typeface="+mn-ea"/>
                <a:cs typeface="+mn-cs"/>
              </a:rPr>
              <a:t>Folder: </a:t>
            </a:r>
            <a:r>
              <a:rPr lang="es-GT" sz="900" dirty="0" err="1" smtClean="0"/>
              <a:t>Ethnobotany</a:t>
            </a:r>
            <a:r>
              <a:rPr lang="es-GT" sz="900" dirty="0" smtClean="0"/>
              <a:t>; morro_immature_open_flower_632</a:t>
            </a:r>
            <a:endParaRPr kumimoji="0" lang="es-GT" sz="900" b="0" i="0" u="none" strike="noStrike" kern="1200" cap="none" spc="0" normalizeH="0" baseline="0" noProof="0" dirty="0">
              <a:ln>
                <a:noFill/>
              </a:ln>
              <a:effectLst/>
              <a:uLnTx/>
              <a:uFillTx/>
              <a:latin typeface="+mn-lt"/>
              <a:ea typeface="+mn-ea"/>
              <a:cs typeface="+mn-cs"/>
            </a:endParaRPr>
          </a:p>
        </p:txBody>
      </p:sp>
      <p:sp>
        <p:nvSpPr>
          <p:cNvPr id="11" name="Content Placeholder 2"/>
          <p:cNvSpPr txBox="1">
            <a:spLocks/>
          </p:cNvSpPr>
          <p:nvPr/>
        </p:nvSpPr>
        <p:spPr>
          <a:xfrm>
            <a:off x="3851920" y="6309320"/>
            <a:ext cx="4464496" cy="288032"/>
          </a:xfrm>
          <a:prstGeom prst="rect">
            <a:avLst/>
          </a:prstGeom>
        </p:spPr>
        <p:txBody>
          <a:bodyPr vert="horz" lIns="91440" tIns="45720" rIns="91440" bIns="45720" rtlCol="0">
            <a:normAutofit/>
          </a:bodyPr>
          <a:lstStyle/>
          <a:p>
            <a:pPr marL="457200" lvl="0" indent="-457200">
              <a:spcBef>
                <a:spcPts val="1800"/>
              </a:spcBef>
              <a:buClr>
                <a:schemeClr val="accent1"/>
              </a:buClr>
              <a:buSzPct val="80000"/>
              <a:defRPr/>
            </a:pPr>
            <a:r>
              <a:rPr kumimoji="0" lang="es-GT" sz="900" b="0" i="0" u="none" strike="noStrike" kern="1200" cap="none" spc="0" normalizeH="0" baseline="0" noProof="0" dirty="0" smtClean="0">
                <a:ln>
                  <a:noFill/>
                </a:ln>
                <a:effectLst/>
                <a:uLnTx/>
                <a:uFillTx/>
                <a:latin typeface="+mn-lt"/>
                <a:ea typeface="+mn-ea"/>
                <a:cs typeface="+mn-cs"/>
              </a:rPr>
              <a:t>Folder: </a:t>
            </a:r>
            <a:r>
              <a:rPr lang="es-GT" sz="900" dirty="0" err="1" smtClean="0"/>
              <a:t>Ethnobotany</a:t>
            </a:r>
            <a:r>
              <a:rPr lang="es-GT" sz="900" dirty="0" smtClean="0"/>
              <a:t>; morro_flower_profile_994</a:t>
            </a:r>
            <a:endParaRPr kumimoji="0" lang="es-GT" sz="900" b="0" i="0" u="none" strike="noStrike" kern="1200" cap="none" spc="0" normalizeH="0" baseline="0" noProof="0" dirty="0">
              <a:ln>
                <a:noFill/>
              </a:ln>
              <a:effectLst/>
              <a:uLnTx/>
              <a:uFillTx/>
              <a:latin typeface="+mn-lt"/>
              <a:ea typeface="+mn-ea"/>
              <a:cs typeface="+mn-cs"/>
            </a:endParaRPr>
          </a:p>
        </p:txBody>
      </p:sp>
      <p:sp>
        <p:nvSpPr>
          <p:cNvPr id="12" name="Rectangle 11"/>
          <p:cNvSpPr/>
          <p:nvPr/>
        </p:nvSpPr>
        <p:spPr>
          <a:xfrm>
            <a:off x="3995936" y="1844824"/>
            <a:ext cx="4968552" cy="1200329"/>
          </a:xfrm>
          <a:prstGeom prst="rect">
            <a:avLst/>
          </a:prstGeom>
        </p:spPr>
        <p:txBody>
          <a:bodyPr wrap="square">
            <a:spAutoFit/>
          </a:bodyPr>
          <a:lstStyle/>
          <a:p>
            <a:r>
              <a:rPr lang="es-MX" i="1" dirty="0" smtClean="0"/>
              <a:t>C. </a:t>
            </a:r>
            <a:r>
              <a:rPr lang="es-MX" i="1" dirty="0" err="1" smtClean="0"/>
              <a:t>alata</a:t>
            </a:r>
            <a:r>
              <a:rPr lang="es-MX" i="1" dirty="0" smtClean="0"/>
              <a:t> </a:t>
            </a:r>
            <a:r>
              <a:rPr lang="es-MX" dirty="0" err="1" smtClean="0"/>
              <a:t>flowers</a:t>
            </a:r>
            <a:r>
              <a:rPr lang="es-MX" dirty="0" smtClean="0"/>
              <a:t> are </a:t>
            </a:r>
            <a:r>
              <a:rPr lang="es-MX" dirty="0" err="1" smtClean="0"/>
              <a:t>pollinated</a:t>
            </a:r>
            <a:r>
              <a:rPr lang="es-MX" dirty="0" smtClean="0"/>
              <a:t> </a:t>
            </a:r>
            <a:r>
              <a:rPr lang="es-MX" dirty="0" err="1" smtClean="0"/>
              <a:t>by</a:t>
            </a:r>
            <a:r>
              <a:rPr lang="es-MX" dirty="0" smtClean="0"/>
              <a:t> </a:t>
            </a:r>
            <a:r>
              <a:rPr lang="es-MX" dirty="0" err="1" smtClean="0"/>
              <a:t>bats</a:t>
            </a:r>
            <a:r>
              <a:rPr lang="es-MX" dirty="0" smtClean="0"/>
              <a:t>, so </a:t>
            </a:r>
            <a:r>
              <a:rPr lang="es-MX" dirty="0" err="1" smtClean="0"/>
              <a:t>they</a:t>
            </a:r>
            <a:r>
              <a:rPr lang="es-MX" dirty="0" smtClean="0"/>
              <a:t> are more open </a:t>
            </a:r>
            <a:r>
              <a:rPr lang="es-MX" dirty="0" err="1" smtClean="0"/>
              <a:t>during</a:t>
            </a:r>
            <a:r>
              <a:rPr lang="es-MX" dirty="0" smtClean="0"/>
              <a:t> </a:t>
            </a:r>
            <a:r>
              <a:rPr lang="es-MX" dirty="0" err="1" smtClean="0"/>
              <a:t>the</a:t>
            </a:r>
            <a:r>
              <a:rPr lang="es-MX" dirty="0" smtClean="0"/>
              <a:t> </a:t>
            </a:r>
            <a:r>
              <a:rPr lang="es-MX" dirty="0" err="1" smtClean="0"/>
              <a:t>night</a:t>
            </a:r>
            <a:r>
              <a:rPr lang="es-MX" dirty="0" smtClean="0"/>
              <a:t>. </a:t>
            </a:r>
            <a:r>
              <a:rPr lang="es-MX" dirty="0" err="1" smtClean="0"/>
              <a:t>But</a:t>
            </a:r>
            <a:r>
              <a:rPr lang="es-MX" dirty="0" smtClean="0"/>
              <a:t> </a:t>
            </a:r>
            <a:r>
              <a:rPr lang="es-MX" dirty="0" err="1" smtClean="0"/>
              <a:t>they</a:t>
            </a:r>
            <a:r>
              <a:rPr lang="es-MX" dirty="0" smtClean="0"/>
              <a:t> </a:t>
            </a:r>
            <a:r>
              <a:rPr lang="es-MX" dirty="0" err="1" smtClean="0"/>
              <a:t>also</a:t>
            </a:r>
            <a:r>
              <a:rPr lang="es-MX" dirty="0" smtClean="0"/>
              <a:t> </a:t>
            </a:r>
            <a:r>
              <a:rPr lang="es-MX" dirty="0" err="1" smtClean="0"/>
              <a:t>begin</a:t>
            </a:r>
            <a:r>
              <a:rPr lang="es-MX" dirty="0" smtClean="0"/>
              <a:t> </a:t>
            </a:r>
            <a:r>
              <a:rPr lang="es-MX" dirty="0" err="1" smtClean="0"/>
              <a:t>to</a:t>
            </a:r>
            <a:r>
              <a:rPr lang="es-MX" dirty="0" smtClean="0"/>
              <a:t> pop </a:t>
            </a:r>
            <a:r>
              <a:rPr lang="es-MX" dirty="0" err="1" smtClean="0"/>
              <a:t>out</a:t>
            </a:r>
            <a:r>
              <a:rPr lang="es-MX" dirty="0" smtClean="0"/>
              <a:t> of </a:t>
            </a:r>
            <a:r>
              <a:rPr lang="es-MX" dirty="0" err="1" smtClean="0"/>
              <a:t>their</a:t>
            </a:r>
            <a:r>
              <a:rPr lang="es-MX" dirty="0" smtClean="0"/>
              <a:t> </a:t>
            </a:r>
            <a:r>
              <a:rPr lang="es-MX" dirty="0" err="1" smtClean="0"/>
              <a:t>bud</a:t>
            </a:r>
            <a:r>
              <a:rPr lang="es-MX" dirty="0" smtClean="0"/>
              <a:t> </a:t>
            </a:r>
            <a:r>
              <a:rPr lang="es-MX" dirty="0" err="1" smtClean="0"/>
              <a:t>enclosures</a:t>
            </a:r>
            <a:r>
              <a:rPr lang="es-MX" dirty="0" smtClean="0"/>
              <a:t> </a:t>
            </a:r>
            <a:r>
              <a:rPr lang="es-MX" dirty="0" err="1" smtClean="0"/>
              <a:t>during</a:t>
            </a:r>
            <a:r>
              <a:rPr lang="es-MX" dirty="0" smtClean="0"/>
              <a:t> </a:t>
            </a:r>
            <a:r>
              <a:rPr lang="es-MX" dirty="0" err="1" smtClean="0"/>
              <a:t>the</a:t>
            </a:r>
            <a:r>
              <a:rPr lang="es-MX" dirty="0" smtClean="0"/>
              <a:t> </a:t>
            </a:r>
            <a:r>
              <a:rPr lang="es-MX" dirty="0" err="1" smtClean="0"/>
              <a:t>afternoon</a:t>
            </a:r>
            <a:r>
              <a:rPr lang="es-MX" dirty="0" smtClean="0"/>
              <a:t>.</a:t>
            </a:r>
            <a:endParaRPr lang="en-US"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sacred plant, Morro Tree (</a:t>
            </a:r>
            <a:r>
              <a:rPr lang="en-US" i="1" dirty="0" smtClean="0"/>
              <a:t>C. </a:t>
            </a:r>
            <a:r>
              <a:rPr lang="en-US" i="1" dirty="0" err="1" smtClean="0"/>
              <a:t>alata</a:t>
            </a:r>
            <a:r>
              <a:rPr lang="en-US" dirty="0" smtClean="0"/>
              <a:t>) </a:t>
            </a:r>
            <a:endParaRPr lang="en-US" dirty="0"/>
          </a:p>
        </p:txBody>
      </p:sp>
      <p:pic>
        <p:nvPicPr>
          <p:cNvPr id="8" name="Content Placeholder 7" descr="morro_flowers_three_stages_opening_711.JPG"/>
          <p:cNvPicPr>
            <a:picLocks noGrp="1" noChangeAspect="1"/>
          </p:cNvPicPr>
          <p:nvPr>
            <p:ph idx="1"/>
          </p:nvPr>
        </p:nvPicPr>
        <p:blipFill>
          <a:blip r:embed="rId3" cstate="print"/>
          <a:stretch>
            <a:fillRect/>
          </a:stretch>
        </p:blipFill>
        <p:spPr>
          <a:xfrm>
            <a:off x="323528" y="1916832"/>
            <a:ext cx="5760245" cy="3840163"/>
          </a:xfrm>
          <a:ln>
            <a:solidFill>
              <a:schemeClr val="tx1"/>
            </a:solidFill>
          </a:ln>
        </p:spPr>
      </p:pic>
      <p:pic>
        <p:nvPicPr>
          <p:cNvPr id="4" name="Picture 2" descr="C:\Documents and Settings\Jacqueline Najera\Escritorio\JDMO\logos\FLAAR_Mesoamerica_Logo_2.jpg"/>
          <p:cNvPicPr>
            <a:picLocks noChangeAspect="1" noChangeArrowheads="1"/>
          </p:cNvPicPr>
          <p:nvPr/>
        </p:nvPicPr>
        <p:blipFill>
          <a:blip r:embed="rId4" cstate="print"/>
          <a:srcRect/>
          <a:stretch>
            <a:fillRect/>
          </a:stretch>
        </p:blipFill>
        <p:spPr bwMode="auto">
          <a:xfrm>
            <a:off x="128969" y="188640"/>
            <a:ext cx="1562711" cy="1296144"/>
          </a:xfrm>
          <a:prstGeom prst="rect">
            <a:avLst/>
          </a:prstGeom>
          <a:noFill/>
        </p:spPr>
      </p:pic>
      <p:sp>
        <p:nvSpPr>
          <p:cNvPr id="5" name="TextBox 4"/>
          <p:cNvSpPr txBox="1"/>
          <p:nvPr/>
        </p:nvSpPr>
        <p:spPr>
          <a:xfrm>
            <a:off x="-36512" y="6525344"/>
            <a:ext cx="1872208" cy="261610"/>
          </a:xfrm>
          <a:prstGeom prst="rect">
            <a:avLst/>
          </a:prstGeom>
          <a:noFill/>
        </p:spPr>
        <p:txBody>
          <a:bodyPr wrap="square" rtlCol="0">
            <a:spAutoFit/>
          </a:bodyPr>
          <a:lstStyle/>
          <a:p>
            <a:r>
              <a:rPr lang="en-US" sz="1100" dirty="0" smtClean="0"/>
              <a:t>www.Maya-ethnobotany.org</a:t>
            </a:r>
            <a:endParaRPr lang="es-GT" sz="1100" dirty="0"/>
          </a:p>
        </p:txBody>
      </p:sp>
      <p:sp>
        <p:nvSpPr>
          <p:cNvPr id="6" name="TextBox 5"/>
          <p:cNvSpPr txBox="1"/>
          <p:nvPr/>
        </p:nvSpPr>
        <p:spPr>
          <a:xfrm>
            <a:off x="7127776" y="6581001"/>
            <a:ext cx="2016224" cy="276999"/>
          </a:xfrm>
          <a:prstGeom prst="rect">
            <a:avLst/>
          </a:prstGeom>
          <a:noFill/>
        </p:spPr>
        <p:txBody>
          <a:bodyPr wrap="square" rtlCol="0">
            <a:spAutoFit/>
          </a:bodyPr>
          <a:lstStyle/>
          <a:p>
            <a:r>
              <a:rPr lang="en-US" sz="1200" b="1" dirty="0" smtClean="0"/>
              <a:t>© FLAAR Mesoamerica 2011</a:t>
            </a:r>
            <a:endParaRPr lang="es-GT" sz="1200" b="1" dirty="0"/>
          </a:p>
        </p:txBody>
      </p:sp>
      <p:sp>
        <p:nvSpPr>
          <p:cNvPr id="7" name="Rectangle 6"/>
          <p:cNvSpPr/>
          <p:nvPr/>
        </p:nvSpPr>
        <p:spPr>
          <a:xfrm>
            <a:off x="1835696" y="6488668"/>
            <a:ext cx="418704" cy="369332"/>
          </a:xfrm>
          <a:prstGeom prst="rect">
            <a:avLst/>
          </a:prstGeom>
        </p:spPr>
        <p:txBody>
          <a:bodyPr wrap="none">
            <a:spAutoFit/>
          </a:bodyPr>
          <a:lstStyle/>
          <a:p>
            <a:r>
              <a:rPr lang="es-MX" b="1" dirty="0" smtClean="0"/>
              <a:t>11</a:t>
            </a:r>
            <a:endParaRPr lang="en-US" dirty="0"/>
          </a:p>
        </p:txBody>
      </p:sp>
      <p:sp>
        <p:nvSpPr>
          <p:cNvPr id="9" name="Content Placeholder 2"/>
          <p:cNvSpPr txBox="1">
            <a:spLocks/>
          </p:cNvSpPr>
          <p:nvPr/>
        </p:nvSpPr>
        <p:spPr>
          <a:xfrm>
            <a:off x="1835696" y="5805264"/>
            <a:ext cx="4464496" cy="288032"/>
          </a:xfrm>
          <a:prstGeom prst="rect">
            <a:avLst/>
          </a:prstGeom>
        </p:spPr>
        <p:txBody>
          <a:bodyPr vert="horz" lIns="91440" tIns="45720" rIns="91440" bIns="45720" rtlCol="0">
            <a:normAutofit/>
          </a:bodyPr>
          <a:lstStyle/>
          <a:p>
            <a:pPr marL="457200" lvl="0" indent="-457200">
              <a:spcBef>
                <a:spcPts val="1800"/>
              </a:spcBef>
              <a:buClr>
                <a:schemeClr val="accent1"/>
              </a:buClr>
              <a:buSzPct val="80000"/>
              <a:defRPr/>
            </a:pPr>
            <a:r>
              <a:rPr kumimoji="0" lang="es-GT" sz="900" b="0" i="0" u="none" strike="noStrike" kern="1200" cap="none" spc="0" normalizeH="0" baseline="0" noProof="0" dirty="0" smtClean="0">
                <a:ln>
                  <a:noFill/>
                </a:ln>
                <a:effectLst/>
                <a:uLnTx/>
                <a:uFillTx/>
                <a:latin typeface="+mn-lt"/>
                <a:ea typeface="+mn-ea"/>
                <a:cs typeface="+mn-cs"/>
              </a:rPr>
              <a:t>Folder: </a:t>
            </a:r>
            <a:r>
              <a:rPr lang="es-GT" sz="900" dirty="0" err="1" smtClean="0"/>
              <a:t>Ethnobotany</a:t>
            </a:r>
            <a:r>
              <a:rPr lang="es-GT" sz="900" dirty="0" smtClean="0"/>
              <a:t>; morro_flowers_three_stages_opening_711</a:t>
            </a:r>
            <a:endParaRPr kumimoji="0" lang="es-GT" sz="900" b="0" i="0" u="none" strike="noStrike" kern="1200" cap="none" spc="0" normalizeH="0" baseline="0" noProof="0" dirty="0">
              <a:ln>
                <a:noFill/>
              </a:ln>
              <a:effectLst/>
              <a:uLnTx/>
              <a:uFillTx/>
              <a:latin typeface="+mn-lt"/>
              <a:ea typeface="+mn-ea"/>
              <a:cs typeface="+mn-cs"/>
            </a:endParaRPr>
          </a:p>
        </p:txBody>
      </p:sp>
      <p:sp>
        <p:nvSpPr>
          <p:cNvPr id="10" name="Rectangle 9"/>
          <p:cNvSpPr/>
          <p:nvPr/>
        </p:nvSpPr>
        <p:spPr>
          <a:xfrm>
            <a:off x="6156176" y="1988840"/>
            <a:ext cx="2987824" cy="3416320"/>
          </a:xfrm>
          <a:prstGeom prst="rect">
            <a:avLst/>
          </a:prstGeom>
        </p:spPr>
        <p:txBody>
          <a:bodyPr wrap="square">
            <a:spAutoFit/>
          </a:bodyPr>
          <a:lstStyle/>
          <a:p>
            <a:r>
              <a:rPr lang="en-US" dirty="0" smtClean="0"/>
              <a:t>Since the flowers tend to always look closed, it is hard to judge what stage they are. And we have not done much study of the trees in the middle of the night.</a:t>
            </a:r>
          </a:p>
          <a:p>
            <a:endParaRPr lang="en-US" dirty="0" smtClean="0"/>
          </a:p>
          <a:p>
            <a:r>
              <a:rPr lang="en-US" dirty="0" smtClean="0"/>
              <a:t>It is also not easy to tell which flowers are “closed”(meaning immature before opening) and when they are finished blooming.  </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sacred plant, Morro Tree (</a:t>
            </a:r>
            <a:r>
              <a:rPr lang="en-US" i="1" dirty="0" err="1" smtClean="0"/>
              <a:t>C.alata</a:t>
            </a:r>
            <a:r>
              <a:rPr lang="en-US" dirty="0" smtClean="0"/>
              <a:t>) </a:t>
            </a:r>
            <a:endParaRPr lang="en-US" dirty="0"/>
          </a:p>
        </p:txBody>
      </p:sp>
      <p:pic>
        <p:nvPicPr>
          <p:cNvPr id="8" name="Content Placeholder 7" descr="morro_flower_Monterrico_961.JPG"/>
          <p:cNvPicPr>
            <a:picLocks noGrp="1" noChangeAspect="1"/>
          </p:cNvPicPr>
          <p:nvPr>
            <p:ph idx="1"/>
          </p:nvPr>
        </p:nvPicPr>
        <p:blipFill>
          <a:blip r:embed="rId3" cstate="print"/>
          <a:srcRect l="22222" r="9524" b="21818"/>
          <a:stretch>
            <a:fillRect/>
          </a:stretch>
        </p:blipFill>
        <p:spPr>
          <a:xfrm>
            <a:off x="72044" y="2708920"/>
            <a:ext cx="4054736" cy="3096344"/>
          </a:xfrm>
          <a:ln>
            <a:solidFill>
              <a:schemeClr val="tx1"/>
            </a:solidFill>
          </a:ln>
        </p:spPr>
      </p:pic>
      <p:pic>
        <p:nvPicPr>
          <p:cNvPr id="4" name="Picture 2" descr="C:\Documents and Settings\Jacqueline Najera\Escritorio\JDMO\logos\FLAAR_Mesoamerica_Logo_2.jpg"/>
          <p:cNvPicPr>
            <a:picLocks noChangeAspect="1" noChangeArrowheads="1"/>
          </p:cNvPicPr>
          <p:nvPr/>
        </p:nvPicPr>
        <p:blipFill>
          <a:blip r:embed="rId4" cstate="print"/>
          <a:srcRect/>
          <a:stretch>
            <a:fillRect/>
          </a:stretch>
        </p:blipFill>
        <p:spPr bwMode="auto">
          <a:xfrm>
            <a:off x="128969" y="188640"/>
            <a:ext cx="1562711" cy="1296144"/>
          </a:xfrm>
          <a:prstGeom prst="rect">
            <a:avLst/>
          </a:prstGeom>
          <a:noFill/>
        </p:spPr>
      </p:pic>
      <p:sp>
        <p:nvSpPr>
          <p:cNvPr id="5" name="TextBox 4"/>
          <p:cNvSpPr txBox="1"/>
          <p:nvPr/>
        </p:nvSpPr>
        <p:spPr>
          <a:xfrm>
            <a:off x="-36512" y="6525344"/>
            <a:ext cx="1872208" cy="261610"/>
          </a:xfrm>
          <a:prstGeom prst="rect">
            <a:avLst/>
          </a:prstGeom>
          <a:noFill/>
        </p:spPr>
        <p:txBody>
          <a:bodyPr wrap="square" rtlCol="0">
            <a:spAutoFit/>
          </a:bodyPr>
          <a:lstStyle/>
          <a:p>
            <a:r>
              <a:rPr lang="en-US" sz="1100" dirty="0" smtClean="0"/>
              <a:t>www.Maya-ethnobotany.org</a:t>
            </a:r>
            <a:endParaRPr lang="es-GT" sz="1100" dirty="0"/>
          </a:p>
        </p:txBody>
      </p:sp>
      <p:sp>
        <p:nvSpPr>
          <p:cNvPr id="6" name="TextBox 5"/>
          <p:cNvSpPr txBox="1"/>
          <p:nvPr/>
        </p:nvSpPr>
        <p:spPr>
          <a:xfrm>
            <a:off x="7127776" y="6581001"/>
            <a:ext cx="2016224" cy="276999"/>
          </a:xfrm>
          <a:prstGeom prst="rect">
            <a:avLst/>
          </a:prstGeom>
          <a:noFill/>
        </p:spPr>
        <p:txBody>
          <a:bodyPr wrap="square" rtlCol="0">
            <a:spAutoFit/>
          </a:bodyPr>
          <a:lstStyle/>
          <a:p>
            <a:r>
              <a:rPr lang="en-US" sz="1200" b="1" dirty="0" smtClean="0"/>
              <a:t>© FLAAR Mesoamerica 2011</a:t>
            </a:r>
            <a:endParaRPr lang="es-GT" sz="1200" b="1" dirty="0"/>
          </a:p>
        </p:txBody>
      </p:sp>
      <p:sp>
        <p:nvSpPr>
          <p:cNvPr id="7" name="Rectangle 6"/>
          <p:cNvSpPr/>
          <p:nvPr/>
        </p:nvSpPr>
        <p:spPr>
          <a:xfrm>
            <a:off x="1835696" y="6488668"/>
            <a:ext cx="418704" cy="369332"/>
          </a:xfrm>
          <a:prstGeom prst="rect">
            <a:avLst/>
          </a:prstGeom>
        </p:spPr>
        <p:txBody>
          <a:bodyPr wrap="none">
            <a:spAutoFit/>
          </a:bodyPr>
          <a:lstStyle/>
          <a:p>
            <a:r>
              <a:rPr lang="es-MX" b="1" dirty="0" smtClean="0"/>
              <a:t>12</a:t>
            </a:r>
            <a:endParaRPr lang="en-US" dirty="0"/>
          </a:p>
        </p:txBody>
      </p:sp>
      <p:pic>
        <p:nvPicPr>
          <p:cNvPr id="10" name="Picture 9" descr="morro_flower_Monterrico_frontal_964.JPG"/>
          <p:cNvPicPr>
            <a:picLocks noChangeAspect="1"/>
          </p:cNvPicPr>
          <p:nvPr/>
        </p:nvPicPr>
        <p:blipFill>
          <a:blip r:embed="rId5" cstate="print"/>
          <a:srcRect l="20582" r="20599" b="27425"/>
          <a:stretch>
            <a:fillRect/>
          </a:stretch>
        </p:blipFill>
        <p:spPr>
          <a:xfrm rot="10800000">
            <a:off x="4427984" y="2708920"/>
            <a:ext cx="4464496" cy="3672408"/>
          </a:xfrm>
          <a:prstGeom prst="rect">
            <a:avLst/>
          </a:prstGeom>
          <a:ln>
            <a:solidFill>
              <a:schemeClr val="tx1"/>
            </a:solidFill>
          </a:ln>
        </p:spPr>
      </p:pic>
      <p:sp>
        <p:nvSpPr>
          <p:cNvPr id="11" name="Content Placeholder 2"/>
          <p:cNvSpPr txBox="1">
            <a:spLocks/>
          </p:cNvSpPr>
          <p:nvPr/>
        </p:nvSpPr>
        <p:spPr>
          <a:xfrm>
            <a:off x="4572000" y="6381328"/>
            <a:ext cx="4464496" cy="288032"/>
          </a:xfrm>
          <a:prstGeom prst="rect">
            <a:avLst/>
          </a:prstGeom>
        </p:spPr>
        <p:txBody>
          <a:bodyPr vert="horz" lIns="91440" tIns="45720" rIns="91440" bIns="45720" rtlCol="0">
            <a:normAutofit/>
          </a:bodyPr>
          <a:lstStyle/>
          <a:p>
            <a:pPr marL="457200" lvl="0" indent="-457200">
              <a:spcBef>
                <a:spcPts val="1800"/>
              </a:spcBef>
              <a:buClr>
                <a:schemeClr val="accent1"/>
              </a:buClr>
              <a:buSzPct val="80000"/>
              <a:defRPr/>
            </a:pPr>
            <a:r>
              <a:rPr kumimoji="0" lang="es-GT" sz="900" b="0" i="0" u="none" strike="noStrike" kern="1200" cap="none" spc="0" normalizeH="0" baseline="0" noProof="0" dirty="0" smtClean="0">
                <a:ln>
                  <a:noFill/>
                </a:ln>
                <a:effectLst/>
                <a:uLnTx/>
                <a:uFillTx/>
                <a:latin typeface="+mn-lt"/>
                <a:ea typeface="+mn-ea"/>
                <a:cs typeface="+mn-cs"/>
              </a:rPr>
              <a:t>Folder: </a:t>
            </a:r>
            <a:r>
              <a:rPr lang="es-GT" sz="900" dirty="0" err="1" smtClean="0"/>
              <a:t>Ethnobotany</a:t>
            </a:r>
            <a:r>
              <a:rPr lang="es-GT" sz="900" dirty="0" smtClean="0"/>
              <a:t>; morro_flower_Monterrico_frontal_964</a:t>
            </a:r>
            <a:endParaRPr kumimoji="0" lang="es-GT" sz="900" b="0" i="0" u="none" strike="noStrike" kern="1200" cap="none" spc="0" normalizeH="0" baseline="0" noProof="0" dirty="0">
              <a:ln>
                <a:noFill/>
              </a:ln>
              <a:effectLst/>
              <a:uLnTx/>
              <a:uFillTx/>
              <a:latin typeface="+mn-lt"/>
              <a:ea typeface="+mn-ea"/>
              <a:cs typeface="+mn-cs"/>
            </a:endParaRPr>
          </a:p>
        </p:txBody>
      </p:sp>
      <p:sp>
        <p:nvSpPr>
          <p:cNvPr id="12" name="Content Placeholder 2"/>
          <p:cNvSpPr txBox="1">
            <a:spLocks/>
          </p:cNvSpPr>
          <p:nvPr/>
        </p:nvSpPr>
        <p:spPr>
          <a:xfrm>
            <a:off x="0" y="5805264"/>
            <a:ext cx="4464496" cy="288032"/>
          </a:xfrm>
          <a:prstGeom prst="rect">
            <a:avLst/>
          </a:prstGeom>
        </p:spPr>
        <p:txBody>
          <a:bodyPr vert="horz" lIns="91440" tIns="45720" rIns="91440" bIns="45720" rtlCol="0">
            <a:normAutofit/>
          </a:bodyPr>
          <a:lstStyle/>
          <a:p>
            <a:pPr marL="457200" lvl="0" indent="-457200">
              <a:spcBef>
                <a:spcPts val="1800"/>
              </a:spcBef>
              <a:buClr>
                <a:schemeClr val="accent1"/>
              </a:buClr>
              <a:buSzPct val="80000"/>
              <a:defRPr/>
            </a:pPr>
            <a:r>
              <a:rPr kumimoji="0" lang="es-GT" sz="900" b="0" i="0" u="none" strike="noStrike" kern="1200" cap="none" spc="0" normalizeH="0" baseline="0" noProof="0" dirty="0" smtClean="0">
                <a:ln>
                  <a:noFill/>
                </a:ln>
                <a:effectLst/>
                <a:uLnTx/>
                <a:uFillTx/>
                <a:latin typeface="+mn-lt"/>
                <a:ea typeface="+mn-ea"/>
                <a:cs typeface="+mn-cs"/>
              </a:rPr>
              <a:t>Folder: </a:t>
            </a:r>
            <a:r>
              <a:rPr lang="es-GT" sz="900" dirty="0" err="1" smtClean="0"/>
              <a:t>Ethnobotany</a:t>
            </a:r>
            <a:r>
              <a:rPr lang="es-GT" sz="900" dirty="0" smtClean="0"/>
              <a:t>; morro_flower_Monterrico_961</a:t>
            </a:r>
            <a:endParaRPr kumimoji="0" lang="es-GT" sz="900" b="0" i="0" u="none" strike="noStrike" kern="1200" cap="none" spc="0" normalizeH="0" baseline="0" noProof="0" dirty="0">
              <a:ln>
                <a:noFill/>
              </a:ln>
              <a:effectLst/>
              <a:uLnTx/>
              <a:uFillTx/>
              <a:latin typeface="+mn-lt"/>
              <a:ea typeface="+mn-ea"/>
              <a:cs typeface="+mn-cs"/>
            </a:endParaRPr>
          </a:p>
        </p:txBody>
      </p:sp>
      <p:sp>
        <p:nvSpPr>
          <p:cNvPr id="13" name="Rectangle 12"/>
          <p:cNvSpPr/>
          <p:nvPr/>
        </p:nvSpPr>
        <p:spPr>
          <a:xfrm>
            <a:off x="899592" y="1713582"/>
            <a:ext cx="7992888" cy="923330"/>
          </a:xfrm>
          <a:prstGeom prst="rect">
            <a:avLst/>
          </a:prstGeom>
        </p:spPr>
        <p:txBody>
          <a:bodyPr wrap="square">
            <a:spAutoFit/>
          </a:bodyPr>
          <a:lstStyle/>
          <a:p>
            <a:r>
              <a:rPr lang="en-US" dirty="0" smtClean="0"/>
              <a:t>These pictures were taken in </a:t>
            </a:r>
            <a:r>
              <a:rPr lang="en-US" dirty="0" err="1" smtClean="0"/>
              <a:t>Monterrico</a:t>
            </a:r>
            <a:r>
              <a:rPr lang="en-US" dirty="0" smtClean="0"/>
              <a:t>, at the end of the afternoon. Here you can see fresh flowers really open. We need to also study the trees at night to see if the flowers open even further.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sacred plant, Morro Tree (</a:t>
            </a:r>
            <a:r>
              <a:rPr lang="en-US" i="1" dirty="0" smtClean="0"/>
              <a:t>C. </a:t>
            </a:r>
            <a:r>
              <a:rPr lang="en-US" i="1" dirty="0" err="1" smtClean="0"/>
              <a:t>alata</a:t>
            </a:r>
            <a:r>
              <a:rPr lang="en-US" dirty="0" smtClean="0"/>
              <a:t>) </a:t>
            </a:r>
            <a:endParaRPr lang="en-US" dirty="0"/>
          </a:p>
        </p:txBody>
      </p:sp>
      <p:pic>
        <p:nvPicPr>
          <p:cNvPr id="8" name="Content Placeholder 7" descr="morro_flower_Monterrico_fruit-bud_980.JPG"/>
          <p:cNvPicPr>
            <a:picLocks noGrp="1" noChangeAspect="1"/>
          </p:cNvPicPr>
          <p:nvPr>
            <p:ph idx="1"/>
          </p:nvPr>
        </p:nvPicPr>
        <p:blipFill>
          <a:blip r:embed="rId3" cstate="print"/>
          <a:stretch>
            <a:fillRect/>
          </a:stretch>
        </p:blipFill>
        <p:spPr>
          <a:xfrm>
            <a:off x="251521" y="1844825"/>
            <a:ext cx="3888431" cy="2592287"/>
          </a:xfrm>
          <a:ln>
            <a:solidFill>
              <a:schemeClr val="tx1"/>
            </a:solidFill>
          </a:ln>
        </p:spPr>
      </p:pic>
      <p:pic>
        <p:nvPicPr>
          <p:cNvPr id="4" name="Picture 2" descr="C:\Documents and Settings\Jacqueline Najera\Escritorio\JDMO\logos\FLAAR_Mesoamerica_Logo_2.jpg"/>
          <p:cNvPicPr>
            <a:picLocks noChangeAspect="1" noChangeArrowheads="1"/>
          </p:cNvPicPr>
          <p:nvPr/>
        </p:nvPicPr>
        <p:blipFill>
          <a:blip r:embed="rId4" cstate="print"/>
          <a:srcRect/>
          <a:stretch>
            <a:fillRect/>
          </a:stretch>
        </p:blipFill>
        <p:spPr bwMode="auto">
          <a:xfrm>
            <a:off x="128969" y="188640"/>
            <a:ext cx="1562711" cy="1296144"/>
          </a:xfrm>
          <a:prstGeom prst="rect">
            <a:avLst/>
          </a:prstGeom>
          <a:noFill/>
        </p:spPr>
      </p:pic>
      <p:sp>
        <p:nvSpPr>
          <p:cNvPr id="5" name="TextBox 4"/>
          <p:cNvSpPr txBox="1"/>
          <p:nvPr/>
        </p:nvSpPr>
        <p:spPr>
          <a:xfrm>
            <a:off x="-36512" y="6525344"/>
            <a:ext cx="1872208" cy="261610"/>
          </a:xfrm>
          <a:prstGeom prst="rect">
            <a:avLst/>
          </a:prstGeom>
          <a:noFill/>
        </p:spPr>
        <p:txBody>
          <a:bodyPr wrap="square" rtlCol="0">
            <a:spAutoFit/>
          </a:bodyPr>
          <a:lstStyle/>
          <a:p>
            <a:r>
              <a:rPr lang="en-US" sz="1100" dirty="0" smtClean="0"/>
              <a:t>www.Maya-ethnobotany.org</a:t>
            </a:r>
            <a:endParaRPr lang="es-GT" sz="1100" dirty="0"/>
          </a:p>
        </p:txBody>
      </p:sp>
      <p:sp>
        <p:nvSpPr>
          <p:cNvPr id="6" name="TextBox 5"/>
          <p:cNvSpPr txBox="1"/>
          <p:nvPr/>
        </p:nvSpPr>
        <p:spPr>
          <a:xfrm>
            <a:off x="7127776" y="6581001"/>
            <a:ext cx="2016224" cy="276999"/>
          </a:xfrm>
          <a:prstGeom prst="rect">
            <a:avLst/>
          </a:prstGeom>
          <a:noFill/>
        </p:spPr>
        <p:txBody>
          <a:bodyPr wrap="square" rtlCol="0">
            <a:spAutoFit/>
          </a:bodyPr>
          <a:lstStyle/>
          <a:p>
            <a:r>
              <a:rPr lang="en-US" sz="1200" b="1" dirty="0" smtClean="0"/>
              <a:t>© FLAAR Mesoamerica 2011</a:t>
            </a:r>
            <a:endParaRPr lang="es-GT" sz="1200" b="1" dirty="0"/>
          </a:p>
        </p:txBody>
      </p:sp>
      <p:sp>
        <p:nvSpPr>
          <p:cNvPr id="7" name="Rectangle 6"/>
          <p:cNvSpPr/>
          <p:nvPr/>
        </p:nvSpPr>
        <p:spPr>
          <a:xfrm>
            <a:off x="1835696" y="6488668"/>
            <a:ext cx="418704" cy="369332"/>
          </a:xfrm>
          <a:prstGeom prst="rect">
            <a:avLst/>
          </a:prstGeom>
        </p:spPr>
        <p:txBody>
          <a:bodyPr wrap="none">
            <a:spAutoFit/>
          </a:bodyPr>
          <a:lstStyle/>
          <a:p>
            <a:r>
              <a:rPr lang="es-MX" b="1" dirty="0" smtClean="0"/>
              <a:t>13</a:t>
            </a:r>
            <a:endParaRPr lang="en-US" dirty="0"/>
          </a:p>
        </p:txBody>
      </p:sp>
      <p:sp>
        <p:nvSpPr>
          <p:cNvPr id="9" name="Content Placeholder 2"/>
          <p:cNvSpPr txBox="1">
            <a:spLocks/>
          </p:cNvSpPr>
          <p:nvPr/>
        </p:nvSpPr>
        <p:spPr>
          <a:xfrm>
            <a:off x="179512" y="4437112"/>
            <a:ext cx="4464496" cy="288032"/>
          </a:xfrm>
          <a:prstGeom prst="rect">
            <a:avLst/>
          </a:prstGeom>
        </p:spPr>
        <p:txBody>
          <a:bodyPr vert="horz" lIns="91440" tIns="45720" rIns="91440" bIns="45720" rtlCol="0">
            <a:normAutofit/>
          </a:bodyPr>
          <a:lstStyle/>
          <a:p>
            <a:pPr marL="457200" lvl="0" indent="-457200">
              <a:spcBef>
                <a:spcPts val="1800"/>
              </a:spcBef>
              <a:buClr>
                <a:schemeClr val="accent1"/>
              </a:buClr>
              <a:buSzPct val="80000"/>
              <a:defRPr/>
            </a:pPr>
            <a:r>
              <a:rPr kumimoji="0" lang="es-GT" sz="900" b="0" i="0" u="none" strike="noStrike" kern="1200" cap="none" spc="0" normalizeH="0" baseline="0" noProof="0" dirty="0" smtClean="0">
                <a:ln>
                  <a:noFill/>
                </a:ln>
                <a:effectLst/>
                <a:uLnTx/>
                <a:uFillTx/>
                <a:latin typeface="+mn-lt"/>
                <a:ea typeface="+mn-ea"/>
                <a:cs typeface="+mn-cs"/>
              </a:rPr>
              <a:t>Folder: </a:t>
            </a:r>
            <a:r>
              <a:rPr lang="es-GT" sz="900" dirty="0" err="1" smtClean="0"/>
              <a:t>Ethnobotany</a:t>
            </a:r>
            <a:r>
              <a:rPr lang="es-GT" sz="900" dirty="0" smtClean="0"/>
              <a:t>; morro_flower_Monterrico_fruit-bud_980</a:t>
            </a:r>
            <a:endParaRPr kumimoji="0" lang="es-GT" sz="900" b="0" i="0" u="none" strike="noStrike" kern="1200" cap="none" spc="0" normalizeH="0" baseline="0" noProof="0" dirty="0">
              <a:ln>
                <a:noFill/>
              </a:ln>
              <a:effectLst/>
              <a:uLnTx/>
              <a:uFillTx/>
              <a:latin typeface="+mn-lt"/>
              <a:ea typeface="+mn-ea"/>
              <a:cs typeface="+mn-cs"/>
            </a:endParaRPr>
          </a:p>
        </p:txBody>
      </p:sp>
      <p:sp>
        <p:nvSpPr>
          <p:cNvPr id="10" name="Rectangle 9"/>
          <p:cNvSpPr/>
          <p:nvPr/>
        </p:nvSpPr>
        <p:spPr>
          <a:xfrm>
            <a:off x="1835696" y="4869160"/>
            <a:ext cx="3024336" cy="646331"/>
          </a:xfrm>
          <a:prstGeom prst="rect">
            <a:avLst/>
          </a:prstGeom>
        </p:spPr>
        <p:txBody>
          <a:bodyPr wrap="square">
            <a:spAutoFit/>
          </a:bodyPr>
          <a:lstStyle/>
          <a:p>
            <a:r>
              <a:rPr lang="en-US" dirty="0" smtClean="0"/>
              <a:t>After the flower falls off the tree, the fruit starts to grow. </a:t>
            </a:r>
          </a:p>
        </p:txBody>
      </p:sp>
      <p:pic>
        <p:nvPicPr>
          <p:cNvPr id="11" name="Picture 10" descr="_MG_5840.jpg"/>
          <p:cNvPicPr>
            <a:picLocks noChangeAspect="1"/>
          </p:cNvPicPr>
          <p:nvPr/>
        </p:nvPicPr>
        <p:blipFill>
          <a:blip r:embed="rId5" cstate="print"/>
          <a:stretch>
            <a:fillRect/>
          </a:stretch>
        </p:blipFill>
        <p:spPr>
          <a:xfrm>
            <a:off x="5760640" y="1772816"/>
            <a:ext cx="3203848" cy="2135899"/>
          </a:xfrm>
          <a:prstGeom prst="rect">
            <a:avLst/>
          </a:prstGeom>
        </p:spPr>
      </p:pic>
      <p:pic>
        <p:nvPicPr>
          <p:cNvPr id="12" name="Picture 11" descr="morro_flower_Monterrico_fruit-bud_990.JPG"/>
          <p:cNvPicPr>
            <a:picLocks noChangeAspect="1"/>
          </p:cNvPicPr>
          <p:nvPr/>
        </p:nvPicPr>
        <p:blipFill>
          <a:blip r:embed="rId6" cstate="print"/>
          <a:stretch>
            <a:fillRect/>
          </a:stretch>
        </p:blipFill>
        <p:spPr>
          <a:xfrm>
            <a:off x="5724127" y="4077072"/>
            <a:ext cx="3240359" cy="2160240"/>
          </a:xfrm>
          <a:prstGeom prst="rect">
            <a:avLst/>
          </a:prstGeom>
        </p:spPr>
      </p:pic>
      <p:sp>
        <p:nvSpPr>
          <p:cNvPr id="13" name="Content Placeholder 2"/>
          <p:cNvSpPr txBox="1">
            <a:spLocks/>
          </p:cNvSpPr>
          <p:nvPr/>
        </p:nvSpPr>
        <p:spPr>
          <a:xfrm>
            <a:off x="5220072" y="3861048"/>
            <a:ext cx="4464496" cy="288032"/>
          </a:xfrm>
          <a:prstGeom prst="rect">
            <a:avLst/>
          </a:prstGeom>
        </p:spPr>
        <p:txBody>
          <a:bodyPr vert="horz" lIns="91440" tIns="45720" rIns="91440" bIns="45720" rtlCol="0">
            <a:normAutofit/>
          </a:bodyPr>
          <a:lstStyle/>
          <a:p>
            <a:pPr marL="457200" lvl="0" indent="-457200">
              <a:spcBef>
                <a:spcPts val="1800"/>
              </a:spcBef>
              <a:buClr>
                <a:schemeClr val="accent1"/>
              </a:buClr>
              <a:buSzPct val="80000"/>
              <a:defRPr/>
            </a:pPr>
            <a:r>
              <a:rPr kumimoji="0" lang="es-GT" sz="900" b="0" i="0" u="none" strike="noStrike" kern="1200" cap="none" spc="0" normalizeH="0" baseline="0" noProof="0" dirty="0" smtClean="0">
                <a:ln>
                  <a:noFill/>
                </a:ln>
                <a:effectLst/>
                <a:uLnTx/>
                <a:uFillTx/>
                <a:latin typeface="+mn-lt"/>
                <a:ea typeface="+mn-ea"/>
                <a:cs typeface="+mn-cs"/>
              </a:rPr>
              <a:t>Folder: </a:t>
            </a:r>
            <a:r>
              <a:rPr lang="es-GT" sz="900" dirty="0" err="1" smtClean="0"/>
              <a:t>Ethnobotany</a:t>
            </a:r>
            <a:r>
              <a:rPr lang="es-GT" sz="900" dirty="0" smtClean="0"/>
              <a:t>; Morro_Autosafari_August_2011: _MG_5840</a:t>
            </a:r>
            <a:endParaRPr kumimoji="0" lang="es-GT" sz="900" b="0" i="0" u="none" strike="noStrike" kern="1200" cap="none" spc="0" normalizeH="0" baseline="0" noProof="0" dirty="0">
              <a:ln>
                <a:noFill/>
              </a:ln>
              <a:effectLst/>
              <a:uLnTx/>
              <a:uFillTx/>
              <a:latin typeface="+mn-lt"/>
              <a:ea typeface="+mn-ea"/>
              <a:cs typeface="+mn-cs"/>
            </a:endParaRPr>
          </a:p>
        </p:txBody>
      </p:sp>
      <p:sp>
        <p:nvSpPr>
          <p:cNvPr id="14" name="Content Placeholder 2"/>
          <p:cNvSpPr txBox="1">
            <a:spLocks/>
          </p:cNvSpPr>
          <p:nvPr/>
        </p:nvSpPr>
        <p:spPr>
          <a:xfrm>
            <a:off x="5364088" y="6237312"/>
            <a:ext cx="4464496" cy="288032"/>
          </a:xfrm>
          <a:prstGeom prst="rect">
            <a:avLst/>
          </a:prstGeom>
        </p:spPr>
        <p:txBody>
          <a:bodyPr vert="horz" lIns="91440" tIns="45720" rIns="91440" bIns="45720" rtlCol="0">
            <a:normAutofit/>
          </a:bodyPr>
          <a:lstStyle/>
          <a:p>
            <a:pPr marL="457200" lvl="0" indent="-457200">
              <a:spcBef>
                <a:spcPts val="1800"/>
              </a:spcBef>
              <a:buClr>
                <a:schemeClr val="accent1"/>
              </a:buClr>
              <a:buSzPct val="80000"/>
              <a:defRPr/>
            </a:pPr>
            <a:r>
              <a:rPr kumimoji="0" lang="es-GT" sz="900" b="0" i="0" u="none" strike="noStrike" kern="1200" cap="none" spc="0" normalizeH="0" baseline="0" noProof="0" dirty="0" smtClean="0">
                <a:ln>
                  <a:noFill/>
                </a:ln>
                <a:effectLst/>
                <a:uLnTx/>
                <a:uFillTx/>
                <a:latin typeface="+mn-lt"/>
                <a:ea typeface="+mn-ea"/>
                <a:cs typeface="+mn-cs"/>
              </a:rPr>
              <a:t>Folder: </a:t>
            </a:r>
            <a:r>
              <a:rPr lang="es-GT" sz="900" dirty="0" err="1" smtClean="0"/>
              <a:t>Ethnobotany</a:t>
            </a:r>
            <a:r>
              <a:rPr lang="es-GT" sz="900" dirty="0" smtClean="0"/>
              <a:t>; morro_flower_Monterrico_fruit-bud_990</a:t>
            </a:r>
            <a:endParaRPr kumimoji="0" lang="es-GT" sz="900" b="0" i="0" u="none" strike="noStrike" kern="1200" cap="none" spc="0" normalizeH="0" baseline="0" noProof="0" dirty="0">
              <a:ln>
                <a:noFill/>
              </a:ln>
              <a:effectLst/>
              <a:uLnTx/>
              <a:uFillTx/>
              <a:latin typeface="+mn-lt"/>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sacred plant, Morro Tree </a:t>
            </a:r>
            <a:endParaRPr lang="en-US" dirty="0"/>
          </a:p>
        </p:txBody>
      </p:sp>
      <p:pic>
        <p:nvPicPr>
          <p:cNvPr id="8" name="Content Placeholder 7" descr="CF008551.JPG"/>
          <p:cNvPicPr>
            <a:picLocks noGrp="1" noChangeAspect="1"/>
          </p:cNvPicPr>
          <p:nvPr>
            <p:ph idx="1"/>
          </p:nvPr>
        </p:nvPicPr>
        <p:blipFill>
          <a:blip r:embed="rId3" cstate="print"/>
          <a:stretch>
            <a:fillRect/>
          </a:stretch>
        </p:blipFill>
        <p:spPr>
          <a:xfrm>
            <a:off x="251520" y="1628800"/>
            <a:ext cx="2974511" cy="2232247"/>
          </a:xfrm>
          <a:ln>
            <a:solidFill>
              <a:schemeClr val="tx1"/>
            </a:solidFill>
          </a:ln>
        </p:spPr>
      </p:pic>
      <p:pic>
        <p:nvPicPr>
          <p:cNvPr id="4" name="Picture 2" descr="C:\Documents and Settings\Jacqueline Najera\Escritorio\JDMO\logos\FLAAR_Mesoamerica_Logo_2.jpg"/>
          <p:cNvPicPr>
            <a:picLocks noChangeAspect="1" noChangeArrowheads="1"/>
          </p:cNvPicPr>
          <p:nvPr/>
        </p:nvPicPr>
        <p:blipFill>
          <a:blip r:embed="rId4" cstate="print"/>
          <a:srcRect/>
          <a:stretch>
            <a:fillRect/>
          </a:stretch>
        </p:blipFill>
        <p:spPr bwMode="auto">
          <a:xfrm>
            <a:off x="128969" y="188640"/>
            <a:ext cx="1562711" cy="1296144"/>
          </a:xfrm>
          <a:prstGeom prst="rect">
            <a:avLst/>
          </a:prstGeom>
          <a:noFill/>
        </p:spPr>
      </p:pic>
      <p:sp>
        <p:nvSpPr>
          <p:cNvPr id="5" name="TextBox 4"/>
          <p:cNvSpPr txBox="1"/>
          <p:nvPr/>
        </p:nvSpPr>
        <p:spPr>
          <a:xfrm>
            <a:off x="-36512" y="6525344"/>
            <a:ext cx="1872208" cy="261610"/>
          </a:xfrm>
          <a:prstGeom prst="rect">
            <a:avLst/>
          </a:prstGeom>
          <a:noFill/>
        </p:spPr>
        <p:txBody>
          <a:bodyPr wrap="square" rtlCol="0">
            <a:spAutoFit/>
          </a:bodyPr>
          <a:lstStyle/>
          <a:p>
            <a:r>
              <a:rPr lang="en-US" sz="1100" dirty="0" smtClean="0"/>
              <a:t>www.Maya-ethnobotany.org</a:t>
            </a:r>
            <a:endParaRPr lang="es-GT" sz="1100" dirty="0"/>
          </a:p>
        </p:txBody>
      </p:sp>
      <p:sp>
        <p:nvSpPr>
          <p:cNvPr id="6" name="TextBox 5"/>
          <p:cNvSpPr txBox="1"/>
          <p:nvPr/>
        </p:nvSpPr>
        <p:spPr>
          <a:xfrm>
            <a:off x="7127776" y="6581001"/>
            <a:ext cx="2016224" cy="276999"/>
          </a:xfrm>
          <a:prstGeom prst="rect">
            <a:avLst/>
          </a:prstGeom>
          <a:noFill/>
        </p:spPr>
        <p:txBody>
          <a:bodyPr wrap="square" rtlCol="0">
            <a:spAutoFit/>
          </a:bodyPr>
          <a:lstStyle/>
          <a:p>
            <a:r>
              <a:rPr lang="en-US" sz="1200" b="1" dirty="0" smtClean="0"/>
              <a:t>© FLAAR Mesoamerica 2011</a:t>
            </a:r>
            <a:endParaRPr lang="es-GT" sz="1200" b="1" dirty="0"/>
          </a:p>
        </p:txBody>
      </p:sp>
      <p:sp>
        <p:nvSpPr>
          <p:cNvPr id="7" name="Rectangle 6"/>
          <p:cNvSpPr/>
          <p:nvPr/>
        </p:nvSpPr>
        <p:spPr>
          <a:xfrm>
            <a:off x="1835696" y="6488668"/>
            <a:ext cx="418704" cy="369332"/>
          </a:xfrm>
          <a:prstGeom prst="rect">
            <a:avLst/>
          </a:prstGeom>
        </p:spPr>
        <p:txBody>
          <a:bodyPr wrap="none">
            <a:spAutoFit/>
          </a:bodyPr>
          <a:lstStyle/>
          <a:p>
            <a:r>
              <a:rPr lang="es-MX" b="1" dirty="0" smtClean="0"/>
              <a:t>14</a:t>
            </a:r>
            <a:endParaRPr lang="en-US" dirty="0"/>
          </a:p>
        </p:txBody>
      </p:sp>
      <p:pic>
        <p:nvPicPr>
          <p:cNvPr id="9" name="Picture 8" descr="morro_Crescentia_alata_many_650.JPG"/>
          <p:cNvPicPr>
            <a:picLocks noChangeAspect="1"/>
          </p:cNvPicPr>
          <p:nvPr/>
        </p:nvPicPr>
        <p:blipFill>
          <a:blip r:embed="rId5" cstate="print"/>
          <a:stretch>
            <a:fillRect/>
          </a:stretch>
        </p:blipFill>
        <p:spPr>
          <a:xfrm>
            <a:off x="611560" y="4095041"/>
            <a:ext cx="3024336" cy="2269639"/>
          </a:xfrm>
          <a:prstGeom prst="rect">
            <a:avLst/>
          </a:prstGeom>
          <a:ln>
            <a:solidFill>
              <a:schemeClr val="tx1"/>
            </a:solidFill>
          </a:ln>
        </p:spPr>
      </p:pic>
      <p:sp>
        <p:nvSpPr>
          <p:cNvPr id="10" name="Rectangle 9"/>
          <p:cNvSpPr/>
          <p:nvPr/>
        </p:nvSpPr>
        <p:spPr>
          <a:xfrm>
            <a:off x="3563888" y="1844824"/>
            <a:ext cx="2448272" cy="2585323"/>
          </a:xfrm>
          <a:prstGeom prst="rect">
            <a:avLst/>
          </a:prstGeom>
        </p:spPr>
        <p:txBody>
          <a:bodyPr wrap="square">
            <a:spAutoFit/>
          </a:bodyPr>
          <a:lstStyle/>
          <a:p>
            <a:r>
              <a:rPr lang="en-US" dirty="0" smtClean="0"/>
              <a:t>The fruit, same as the flower, grows directly from the trunk. </a:t>
            </a:r>
          </a:p>
          <a:p>
            <a:endParaRPr lang="en-US" dirty="0" smtClean="0"/>
          </a:p>
          <a:p>
            <a:r>
              <a:rPr lang="es-MX" dirty="0" err="1" smtClean="0"/>
              <a:t>The</a:t>
            </a:r>
            <a:r>
              <a:rPr lang="es-MX" dirty="0" smtClean="0"/>
              <a:t> </a:t>
            </a:r>
            <a:r>
              <a:rPr lang="es-MX" dirty="0" err="1" smtClean="0"/>
              <a:t>fruit</a:t>
            </a:r>
            <a:r>
              <a:rPr lang="es-MX" dirty="0" smtClean="0"/>
              <a:t> </a:t>
            </a:r>
            <a:r>
              <a:rPr lang="es-MX" dirty="0" err="1" smtClean="0"/>
              <a:t>spends</a:t>
            </a:r>
            <a:r>
              <a:rPr lang="es-MX" dirty="0" smtClean="0"/>
              <a:t> up </a:t>
            </a:r>
            <a:r>
              <a:rPr lang="es-MX" dirty="0" err="1" smtClean="0"/>
              <a:t>to</a:t>
            </a:r>
            <a:r>
              <a:rPr lang="es-MX" dirty="0" smtClean="0"/>
              <a:t> </a:t>
            </a:r>
            <a:r>
              <a:rPr lang="es-MX" dirty="0" err="1" smtClean="0"/>
              <a:t>seven</a:t>
            </a:r>
            <a:r>
              <a:rPr lang="es-MX" dirty="0" smtClean="0"/>
              <a:t> </a:t>
            </a:r>
            <a:r>
              <a:rPr lang="es-MX" dirty="0" err="1" smtClean="0"/>
              <a:t>months</a:t>
            </a:r>
            <a:r>
              <a:rPr lang="es-MX" dirty="0" smtClean="0"/>
              <a:t> in </a:t>
            </a:r>
            <a:r>
              <a:rPr lang="es-MX" dirty="0" err="1" smtClean="0"/>
              <a:t>the</a:t>
            </a:r>
            <a:r>
              <a:rPr lang="es-MX" dirty="0" smtClean="0"/>
              <a:t> </a:t>
            </a:r>
            <a:r>
              <a:rPr lang="es-MX" dirty="0" err="1" smtClean="0"/>
              <a:t>tree</a:t>
            </a:r>
            <a:r>
              <a:rPr lang="es-MX" dirty="0" smtClean="0"/>
              <a:t>, </a:t>
            </a:r>
            <a:r>
              <a:rPr lang="es-MX" dirty="0" err="1" smtClean="0"/>
              <a:t>maturing</a:t>
            </a:r>
            <a:r>
              <a:rPr lang="es-MX" dirty="0" smtClean="0"/>
              <a:t>  </a:t>
            </a:r>
            <a:r>
              <a:rPr lang="es-MX" dirty="0" err="1" smtClean="0"/>
              <a:t>until</a:t>
            </a:r>
            <a:r>
              <a:rPr lang="es-MX" dirty="0" smtClean="0"/>
              <a:t> </a:t>
            </a:r>
            <a:r>
              <a:rPr lang="es-MX" dirty="0" err="1" smtClean="0"/>
              <a:t>it</a:t>
            </a:r>
            <a:r>
              <a:rPr lang="es-MX" dirty="0" smtClean="0"/>
              <a:t> </a:t>
            </a:r>
            <a:r>
              <a:rPr lang="es-MX" dirty="0" err="1" smtClean="0"/>
              <a:t>falls</a:t>
            </a:r>
            <a:r>
              <a:rPr lang="es-MX" dirty="0" smtClean="0"/>
              <a:t> off </a:t>
            </a:r>
            <a:r>
              <a:rPr lang="es-MX" dirty="0" err="1" smtClean="0"/>
              <a:t>the</a:t>
            </a:r>
            <a:r>
              <a:rPr lang="es-MX" dirty="0" smtClean="0"/>
              <a:t> </a:t>
            </a:r>
            <a:r>
              <a:rPr lang="es-MX" dirty="0" err="1" smtClean="0"/>
              <a:t>tre</a:t>
            </a:r>
            <a:r>
              <a:rPr lang="es-MX" dirty="0" smtClean="0"/>
              <a:t>. </a:t>
            </a:r>
            <a:endParaRPr lang="en-US" dirty="0" smtClean="0"/>
          </a:p>
          <a:p>
            <a:endParaRPr lang="en-US" dirty="0" smtClean="0"/>
          </a:p>
        </p:txBody>
      </p:sp>
      <p:sp>
        <p:nvSpPr>
          <p:cNvPr id="12" name="Content Placeholder 2"/>
          <p:cNvSpPr txBox="1">
            <a:spLocks/>
          </p:cNvSpPr>
          <p:nvPr/>
        </p:nvSpPr>
        <p:spPr>
          <a:xfrm>
            <a:off x="251520" y="3861048"/>
            <a:ext cx="4464496" cy="288032"/>
          </a:xfrm>
          <a:prstGeom prst="rect">
            <a:avLst/>
          </a:prstGeom>
        </p:spPr>
        <p:txBody>
          <a:bodyPr vert="horz" lIns="91440" tIns="45720" rIns="91440" bIns="45720" rtlCol="0">
            <a:normAutofit/>
          </a:bodyPr>
          <a:lstStyle/>
          <a:p>
            <a:pPr marL="457200" lvl="0" indent="-457200">
              <a:spcBef>
                <a:spcPts val="1800"/>
              </a:spcBef>
              <a:buClr>
                <a:schemeClr val="accent1"/>
              </a:buClr>
              <a:buSzPct val="80000"/>
              <a:defRPr/>
            </a:pPr>
            <a:r>
              <a:rPr kumimoji="0" lang="es-GT" sz="900" b="0" i="0" u="none" strike="noStrike" kern="1200" cap="none" spc="0" normalizeH="0" baseline="0" noProof="0" dirty="0" smtClean="0">
                <a:ln>
                  <a:noFill/>
                </a:ln>
                <a:effectLst/>
                <a:uLnTx/>
                <a:uFillTx/>
                <a:latin typeface="+mn-lt"/>
                <a:ea typeface="+mn-ea"/>
                <a:cs typeface="+mn-cs"/>
              </a:rPr>
              <a:t>Folder:</a:t>
            </a:r>
            <a:r>
              <a:rPr kumimoji="0" lang="es-GT" sz="900" b="0" i="0" u="none" strike="noStrike" kern="1200" cap="none" spc="0" normalizeH="0" noProof="0" dirty="0" smtClean="0">
                <a:ln>
                  <a:noFill/>
                </a:ln>
                <a:effectLst/>
                <a:uLnTx/>
                <a:uFillTx/>
                <a:latin typeface="+mn-lt"/>
                <a:ea typeface="+mn-ea"/>
                <a:cs typeface="+mn-cs"/>
              </a:rPr>
              <a:t> </a:t>
            </a:r>
            <a:r>
              <a:rPr lang="es-GT" sz="900" dirty="0" err="1" smtClean="0"/>
              <a:t>Ethnobotany</a:t>
            </a:r>
            <a:r>
              <a:rPr lang="es-GT" sz="900" dirty="0" smtClean="0"/>
              <a:t>; CF008551</a:t>
            </a:r>
            <a:endParaRPr kumimoji="0" lang="es-GT" sz="900" b="0" i="0" u="none" strike="noStrike" kern="1200" cap="none" spc="0" normalizeH="0" baseline="0" noProof="0" dirty="0">
              <a:ln>
                <a:noFill/>
              </a:ln>
              <a:effectLst/>
              <a:uLnTx/>
              <a:uFillTx/>
              <a:latin typeface="+mn-lt"/>
              <a:ea typeface="+mn-ea"/>
              <a:cs typeface="+mn-cs"/>
            </a:endParaRPr>
          </a:p>
        </p:txBody>
      </p:sp>
      <p:sp>
        <p:nvSpPr>
          <p:cNvPr id="13" name="Content Placeholder 2"/>
          <p:cNvSpPr txBox="1">
            <a:spLocks/>
          </p:cNvSpPr>
          <p:nvPr/>
        </p:nvSpPr>
        <p:spPr>
          <a:xfrm>
            <a:off x="539552" y="6318680"/>
            <a:ext cx="4246716" cy="278671"/>
          </a:xfrm>
          <a:prstGeom prst="rect">
            <a:avLst/>
          </a:prstGeom>
        </p:spPr>
        <p:txBody>
          <a:bodyPr vert="horz" lIns="91440" tIns="45720" rIns="91440" bIns="45720" rtlCol="0">
            <a:normAutofit/>
          </a:bodyPr>
          <a:lstStyle/>
          <a:p>
            <a:pPr marL="457200" lvl="0" indent="-457200">
              <a:spcBef>
                <a:spcPts val="1800"/>
              </a:spcBef>
              <a:buClr>
                <a:schemeClr val="accent1"/>
              </a:buClr>
              <a:buSzPct val="80000"/>
              <a:defRPr/>
            </a:pPr>
            <a:r>
              <a:rPr kumimoji="0" lang="es-GT" sz="900" b="0" i="0" u="none" strike="noStrike" kern="1200" cap="none" spc="0" normalizeH="0" baseline="0" noProof="0" dirty="0" smtClean="0">
                <a:ln>
                  <a:noFill/>
                </a:ln>
                <a:effectLst/>
                <a:uLnTx/>
                <a:uFillTx/>
                <a:latin typeface="+mn-lt"/>
                <a:ea typeface="+mn-ea"/>
                <a:cs typeface="+mn-cs"/>
              </a:rPr>
              <a:t>Folder: </a:t>
            </a:r>
            <a:r>
              <a:rPr lang="es-GT" sz="900" dirty="0" err="1" smtClean="0"/>
              <a:t>Ethnobotany</a:t>
            </a:r>
            <a:r>
              <a:rPr lang="es-GT" sz="900" dirty="0" smtClean="0"/>
              <a:t>; morro_Crescentia_alata_many_650</a:t>
            </a:r>
            <a:endParaRPr kumimoji="0" lang="es-GT" sz="900" b="0" i="0" u="none" strike="noStrike" kern="1200" cap="none" spc="0" normalizeH="0" baseline="0" noProof="0" dirty="0">
              <a:ln>
                <a:noFill/>
              </a:ln>
              <a:effectLst/>
              <a:uLnTx/>
              <a:uFillTx/>
              <a:latin typeface="+mn-lt"/>
              <a:ea typeface="+mn-ea"/>
              <a:cs typeface="+mn-cs"/>
            </a:endParaRPr>
          </a:p>
        </p:txBody>
      </p:sp>
      <p:pic>
        <p:nvPicPr>
          <p:cNvPr id="17" name="Content Placeholder 7" descr="morro_small_oval_fruit_above_string_bud_659.jpg"/>
          <p:cNvPicPr>
            <a:picLocks noChangeAspect="1"/>
          </p:cNvPicPr>
          <p:nvPr/>
        </p:nvPicPr>
        <p:blipFill>
          <a:blip r:embed="rId6" cstate="print"/>
          <a:stretch>
            <a:fillRect/>
          </a:stretch>
        </p:blipFill>
        <p:spPr>
          <a:xfrm>
            <a:off x="6372200" y="2276872"/>
            <a:ext cx="2404466" cy="3840163"/>
          </a:xfrm>
          <a:prstGeom prst="rect">
            <a:avLst/>
          </a:prstGeom>
          <a:ln>
            <a:solidFill>
              <a:schemeClr val="tx1"/>
            </a:solidFill>
          </a:ln>
        </p:spPr>
      </p:pic>
      <p:sp>
        <p:nvSpPr>
          <p:cNvPr id="18" name="Content Placeholder 2"/>
          <p:cNvSpPr txBox="1">
            <a:spLocks/>
          </p:cNvSpPr>
          <p:nvPr/>
        </p:nvSpPr>
        <p:spPr>
          <a:xfrm>
            <a:off x="6444208" y="6165304"/>
            <a:ext cx="1944216" cy="432048"/>
          </a:xfrm>
          <a:prstGeom prst="rect">
            <a:avLst/>
          </a:prstGeom>
        </p:spPr>
        <p:txBody>
          <a:bodyPr vert="horz" lIns="91440" tIns="45720" rIns="91440" bIns="45720" rtlCol="0">
            <a:normAutofit fontScale="92500" lnSpcReduction="10000"/>
          </a:bodyPr>
          <a:lstStyle/>
          <a:p>
            <a:pPr marL="457200" lvl="0" indent="-457200">
              <a:spcBef>
                <a:spcPts val="1800"/>
              </a:spcBef>
              <a:buClr>
                <a:schemeClr val="accent1"/>
              </a:buClr>
              <a:buSzPct val="80000"/>
              <a:defRPr/>
            </a:pPr>
            <a:r>
              <a:rPr kumimoji="0" lang="es-GT" sz="900" b="0" i="0" u="none" strike="noStrike" kern="1200" cap="none" spc="0" normalizeH="0" baseline="0" noProof="0" dirty="0" smtClean="0">
                <a:ln>
                  <a:noFill/>
                </a:ln>
                <a:effectLst/>
                <a:uLnTx/>
                <a:uFillTx/>
                <a:latin typeface="+mn-lt"/>
                <a:ea typeface="+mn-ea"/>
                <a:cs typeface="+mn-cs"/>
              </a:rPr>
              <a:t>Folder:</a:t>
            </a:r>
            <a:r>
              <a:rPr kumimoji="0" lang="es-GT" sz="900" b="0" i="0" u="none" strike="noStrike" kern="1200" cap="none" spc="0" normalizeH="0" noProof="0" dirty="0" smtClean="0">
                <a:ln>
                  <a:noFill/>
                </a:ln>
                <a:effectLst/>
                <a:uLnTx/>
                <a:uFillTx/>
                <a:latin typeface="+mn-lt"/>
                <a:ea typeface="+mn-ea"/>
                <a:cs typeface="+mn-cs"/>
              </a:rPr>
              <a:t> </a:t>
            </a:r>
            <a:r>
              <a:rPr lang="es-GT" sz="900" dirty="0" err="1" smtClean="0"/>
              <a:t>Ethnobotany</a:t>
            </a:r>
            <a:r>
              <a:rPr lang="es-GT" sz="900" dirty="0" smtClean="0"/>
              <a:t>; morro_small_oval_fruit_above_string_bud_659</a:t>
            </a:r>
            <a:endParaRPr kumimoji="0" lang="es-GT" sz="900" b="0" i="0" u="none" strike="noStrike" kern="1200" cap="none" spc="0" normalizeH="0" baseline="0" noProof="0" dirty="0">
              <a:ln>
                <a:noFill/>
              </a:ln>
              <a:effectLst/>
              <a:uLnTx/>
              <a:uFillTx/>
              <a:latin typeface="+mn-lt"/>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sacred plant, Morro Tree (</a:t>
            </a:r>
            <a:r>
              <a:rPr lang="en-US" i="1" dirty="0" err="1" smtClean="0"/>
              <a:t>Crescentia</a:t>
            </a:r>
            <a:r>
              <a:rPr lang="en-US" i="1" dirty="0" smtClean="0"/>
              <a:t> </a:t>
            </a:r>
            <a:r>
              <a:rPr lang="en-US" i="1" dirty="0" err="1" smtClean="0"/>
              <a:t>alata</a:t>
            </a:r>
            <a:r>
              <a:rPr lang="en-US" dirty="0" smtClean="0"/>
              <a:t>) </a:t>
            </a:r>
            <a:endParaRPr lang="en-US" dirty="0"/>
          </a:p>
        </p:txBody>
      </p:sp>
      <p:pic>
        <p:nvPicPr>
          <p:cNvPr id="8" name="Content Placeholder 7" descr="Morro_Crescentia_alata_Jenya 048.jpg"/>
          <p:cNvPicPr>
            <a:picLocks noGrp="1" noChangeAspect="1"/>
          </p:cNvPicPr>
          <p:nvPr>
            <p:ph idx="1"/>
          </p:nvPr>
        </p:nvPicPr>
        <p:blipFill>
          <a:blip r:embed="rId3" cstate="print"/>
          <a:stretch>
            <a:fillRect/>
          </a:stretch>
        </p:blipFill>
        <p:spPr>
          <a:xfrm>
            <a:off x="467544" y="2060848"/>
            <a:ext cx="5760245" cy="3840163"/>
          </a:xfrm>
          <a:ln>
            <a:solidFill>
              <a:schemeClr val="tx1"/>
            </a:solidFill>
          </a:ln>
        </p:spPr>
      </p:pic>
      <p:pic>
        <p:nvPicPr>
          <p:cNvPr id="4" name="Picture 2" descr="C:\Documents and Settings\Jacqueline Najera\Escritorio\JDMO\logos\FLAAR_Mesoamerica_Logo_2.jpg"/>
          <p:cNvPicPr>
            <a:picLocks noChangeAspect="1" noChangeArrowheads="1"/>
          </p:cNvPicPr>
          <p:nvPr/>
        </p:nvPicPr>
        <p:blipFill>
          <a:blip r:embed="rId4" cstate="print"/>
          <a:srcRect/>
          <a:stretch>
            <a:fillRect/>
          </a:stretch>
        </p:blipFill>
        <p:spPr bwMode="auto">
          <a:xfrm>
            <a:off x="128969" y="188640"/>
            <a:ext cx="1562711" cy="1296144"/>
          </a:xfrm>
          <a:prstGeom prst="rect">
            <a:avLst/>
          </a:prstGeom>
          <a:noFill/>
        </p:spPr>
      </p:pic>
      <p:sp>
        <p:nvSpPr>
          <p:cNvPr id="5" name="TextBox 4"/>
          <p:cNvSpPr txBox="1"/>
          <p:nvPr/>
        </p:nvSpPr>
        <p:spPr>
          <a:xfrm>
            <a:off x="-36512" y="6525344"/>
            <a:ext cx="1872208" cy="261610"/>
          </a:xfrm>
          <a:prstGeom prst="rect">
            <a:avLst/>
          </a:prstGeom>
          <a:noFill/>
        </p:spPr>
        <p:txBody>
          <a:bodyPr wrap="square" rtlCol="0">
            <a:spAutoFit/>
          </a:bodyPr>
          <a:lstStyle/>
          <a:p>
            <a:r>
              <a:rPr lang="en-US" sz="1100" dirty="0" smtClean="0"/>
              <a:t>www.Maya-ethnobotany.org</a:t>
            </a:r>
            <a:endParaRPr lang="es-GT" sz="1100" dirty="0"/>
          </a:p>
        </p:txBody>
      </p:sp>
      <p:sp>
        <p:nvSpPr>
          <p:cNvPr id="6" name="TextBox 5"/>
          <p:cNvSpPr txBox="1"/>
          <p:nvPr/>
        </p:nvSpPr>
        <p:spPr>
          <a:xfrm>
            <a:off x="7127776" y="6581001"/>
            <a:ext cx="2016224" cy="276999"/>
          </a:xfrm>
          <a:prstGeom prst="rect">
            <a:avLst/>
          </a:prstGeom>
          <a:noFill/>
        </p:spPr>
        <p:txBody>
          <a:bodyPr wrap="square" rtlCol="0">
            <a:spAutoFit/>
          </a:bodyPr>
          <a:lstStyle/>
          <a:p>
            <a:r>
              <a:rPr lang="en-US" sz="1200" b="1" dirty="0" smtClean="0"/>
              <a:t>© FLAAR Mesoamerica 2011</a:t>
            </a:r>
            <a:endParaRPr lang="es-GT" sz="1200" b="1" dirty="0"/>
          </a:p>
        </p:txBody>
      </p:sp>
      <p:sp>
        <p:nvSpPr>
          <p:cNvPr id="7" name="Rectangle 6"/>
          <p:cNvSpPr/>
          <p:nvPr/>
        </p:nvSpPr>
        <p:spPr>
          <a:xfrm>
            <a:off x="1835696" y="6488668"/>
            <a:ext cx="418704" cy="369332"/>
          </a:xfrm>
          <a:prstGeom prst="rect">
            <a:avLst/>
          </a:prstGeom>
        </p:spPr>
        <p:txBody>
          <a:bodyPr wrap="none">
            <a:spAutoFit/>
          </a:bodyPr>
          <a:lstStyle/>
          <a:p>
            <a:r>
              <a:rPr lang="es-MX" b="1" dirty="0" smtClean="0"/>
              <a:t>15</a:t>
            </a:r>
            <a:endParaRPr lang="en-US" dirty="0"/>
          </a:p>
        </p:txBody>
      </p:sp>
      <p:sp>
        <p:nvSpPr>
          <p:cNvPr id="10" name="Rectangle 9"/>
          <p:cNvSpPr/>
          <p:nvPr/>
        </p:nvSpPr>
        <p:spPr>
          <a:xfrm>
            <a:off x="6335688" y="1916832"/>
            <a:ext cx="2628800" cy="2304256"/>
          </a:xfrm>
          <a:prstGeom prst="rect">
            <a:avLst/>
          </a:prstGeom>
        </p:spPr>
        <p:txBody>
          <a:bodyPr wrap="square">
            <a:spAutoFit/>
          </a:bodyPr>
          <a:lstStyle/>
          <a:p>
            <a:r>
              <a:rPr lang="en-US" dirty="0" smtClean="0"/>
              <a:t>The leaves of </a:t>
            </a:r>
            <a:r>
              <a:rPr lang="en-US" i="1" dirty="0" err="1" smtClean="0"/>
              <a:t>Crescentia</a:t>
            </a:r>
            <a:r>
              <a:rPr lang="en-US" i="1" dirty="0" smtClean="0"/>
              <a:t> </a:t>
            </a:r>
            <a:r>
              <a:rPr lang="en-US" i="1" dirty="0" err="1" smtClean="0"/>
              <a:t>alata</a:t>
            </a:r>
            <a:r>
              <a:rPr lang="en-US" dirty="0" smtClean="0"/>
              <a:t> are trifoliate, or in juvenile stages the leaves can be simple or </a:t>
            </a:r>
            <a:r>
              <a:rPr lang="en-US" dirty="0" err="1" smtClean="0"/>
              <a:t>bifoliate</a:t>
            </a:r>
            <a:r>
              <a:rPr lang="en-US" dirty="0" smtClean="0"/>
              <a:t>.</a:t>
            </a:r>
          </a:p>
          <a:p>
            <a:endParaRPr lang="es-MX" dirty="0" smtClean="0"/>
          </a:p>
          <a:p>
            <a:r>
              <a:rPr lang="es-MX" dirty="0" err="1" smtClean="0"/>
              <a:t>The</a:t>
            </a:r>
            <a:r>
              <a:rPr lang="es-MX" dirty="0" smtClean="0"/>
              <a:t> </a:t>
            </a:r>
            <a:r>
              <a:rPr lang="es-MX" dirty="0" err="1" smtClean="0"/>
              <a:t>leaves</a:t>
            </a:r>
            <a:r>
              <a:rPr lang="es-MX" dirty="0" smtClean="0"/>
              <a:t> </a:t>
            </a:r>
            <a:r>
              <a:rPr lang="es-MX" dirty="0" err="1" smtClean="0"/>
              <a:t>allow</a:t>
            </a:r>
            <a:r>
              <a:rPr lang="es-MX" dirty="0" smtClean="0"/>
              <a:t> </a:t>
            </a:r>
            <a:r>
              <a:rPr lang="es-MX" dirty="0" err="1" smtClean="0"/>
              <a:t>you</a:t>
            </a:r>
            <a:r>
              <a:rPr lang="es-MX" dirty="0" smtClean="0"/>
              <a:t> </a:t>
            </a:r>
            <a:r>
              <a:rPr lang="es-MX" dirty="0" err="1" smtClean="0"/>
              <a:t>to</a:t>
            </a:r>
            <a:r>
              <a:rPr lang="es-MX" dirty="0" smtClean="0"/>
              <a:t> </a:t>
            </a:r>
            <a:r>
              <a:rPr lang="es-MX" dirty="0" err="1" smtClean="0"/>
              <a:t>distinguish</a:t>
            </a:r>
            <a:r>
              <a:rPr lang="es-MX" dirty="0" smtClean="0"/>
              <a:t> </a:t>
            </a:r>
            <a:r>
              <a:rPr lang="es-MX" i="1" dirty="0" smtClean="0"/>
              <a:t>C. </a:t>
            </a:r>
            <a:r>
              <a:rPr lang="es-MX" i="1" dirty="0" err="1" smtClean="0"/>
              <a:t>alata</a:t>
            </a:r>
            <a:r>
              <a:rPr lang="es-MX" i="1" dirty="0" smtClean="0"/>
              <a:t> </a:t>
            </a:r>
            <a:r>
              <a:rPr lang="es-MX" dirty="0" err="1" smtClean="0"/>
              <a:t>from</a:t>
            </a:r>
            <a:r>
              <a:rPr lang="es-MX" dirty="0" smtClean="0"/>
              <a:t> </a:t>
            </a:r>
            <a:r>
              <a:rPr lang="es-MX" i="1" dirty="0" smtClean="0"/>
              <a:t>C. </a:t>
            </a:r>
            <a:r>
              <a:rPr lang="es-MX" i="1" dirty="0" err="1" smtClean="0"/>
              <a:t>cujete</a:t>
            </a:r>
            <a:endParaRPr lang="en-US" i="1" dirty="0" smtClean="0"/>
          </a:p>
        </p:txBody>
      </p:sp>
      <p:sp>
        <p:nvSpPr>
          <p:cNvPr id="11" name="Oval 10"/>
          <p:cNvSpPr/>
          <p:nvPr/>
        </p:nvSpPr>
        <p:spPr>
          <a:xfrm>
            <a:off x="1043608" y="3861048"/>
            <a:ext cx="1296144" cy="22322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275856" y="1844824"/>
            <a:ext cx="1296144" cy="22322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endCxn id="11" idx="6"/>
          </p:cNvCxnSpPr>
          <p:nvPr/>
        </p:nvCxnSpPr>
        <p:spPr>
          <a:xfrm rot="10800000" flipV="1">
            <a:off x="2339752" y="4653136"/>
            <a:ext cx="4536504" cy="324036"/>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355976" y="3717032"/>
            <a:ext cx="2520280" cy="936104"/>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876256" y="4437112"/>
            <a:ext cx="1642373" cy="369332"/>
          </a:xfrm>
          <a:prstGeom prst="rect">
            <a:avLst/>
          </a:prstGeom>
        </p:spPr>
        <p:txBody>
          <a:bodyPr wrap="none">
            <a:spAutoFit/>
          </a:bodyPr>
          <a:lstStyle/>
          <a:p>
            <a:r>
              <a:rPr lang="en-US" dirty="0" smtClean="0"/>
              <a:t>Trifoliate leaves</a:t>
            </a:r>
            <a:endParaRPr lang="en-US" dirty="0"/>
          </a:p>
        </p:txBody>
      </p:sp>
      <p:sp>
        <p:nvSpPr>
          <p:cNvPr id="15" name="Content Placeholder 2"/>
          <p:cNvSpPr txBox="1">
            <a:spLocks/>
          </p:cNvSpPr>
          <p:nvPr/>
        </p:nvSpPr>
        <p:spPr>
          <a:xfrm>
            <a:off x="2123728" y="5877272"/>
            <a:ext cx="4464496" cy="288032"/>
          </a:xfrm>
          <a:prstGeom prst="rect">
            <a:avLst/>
          </a:prstGeom>
        </p:spPr>
        <p:txBody>
          <a:bodyPr vert="horz" lIns="91440" tIns="45720" rIns="91440" bIns="45720" rtlCol="0">
            <a:normAutofit/>
          </a:bodyPr>
          <a:lstStyle/>
          <a:p>
            <a:pPr marL="457200" lvl="0" indent="-457200">
              <a:spcBef>
                <a:spcPts val="1800"/>
              </a:spcBef>
              <a:buClr>
                <a:schemeClr val="accent1"/>
              </a:buClr>
              <a:buSzPct val="80000"/>
              <a:defRPr/>
            </a:pPr>
            <a:r>
              <a:rPr kumimoji="0" lang="es-GT" sz="900" b="0" i="0" u="none" strike="noStrike" kern="1200" cap="none" spc="0" normalizeH="0" baseline="0" noProof="0" dirty="0" smtClean="0">
                <a:ln>
                  <a:noFill/>
                </a:ln>
                <a:effectLst/>
                <a:uLnTx/>
                <a:uFillTx/>
                <a:latin typeface="+mn-lt"/>
                <a:ea typeface="+mn-ea"/>
                <a:cs typeface="+mn-cs"/>
              </a:rPr>
              <a:t>Folder:</a:t>
            </a:r>
            <a:r>
              <a:rPr lang="es-GT" sz="900" dirty="0" err="1" smtClean="0"/>
              <a:t>Ethnobotany</a:t>
            </a:r>
            <a:r>
              <a:rPr lang="es-GT" sz="900" dirty="0" smtClean="0"/>
              <a:t>; </a:t>
            </a:r>
            <a:r>
              <a:rPr lang="es-GT" sz="900" dirty="0" err="1" smtClean="0"/>
              <a:t>Morro_Crescentia_alata_Jenya</a:t>
            </a:r>
            <a:r>
              <a:rPr lang="es-GT" sz="900" dirty="0" smtClean="0"/>
              <a:t> 048</a:t>
            </a:r>
            <a:endParaRPr kumimoji="0" lang="es-GT" sz="900" b="0" i="0" u="none" strike="noStrike" kern="1200" cap="none" spc="0" normalizeH="0" baseline="0" noProof="0" dirty="0">
              <a:ln>
                <a:noFill/>
              </a:ln>
              <a:effectLst/>
              <a:uLnTx/>
              <a:uFillTx/>
              <a:latin typeface="+mn-lt"/>
              <a:ea typeface="+mn-e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sacred plant, Morro Tree (</a:t>
            </a:r>
            <a:r>
              <a:rPr lang="en-US" i="1" dirty="0" err="1" smtClean="0"/>
              <a:t>Crescentia</a:t>
            </a:r>
            <a:r>
              <a:rPr lang="en-US" i="1" dirty="0" smtClean="0"/>
              <a:t> </a:t>
            </a:r>
            <a:r>
              <a:rPr lang="en-US" i="1" dirty="0" err="1" smtClean="0"/>
              <a:t>alata</a:t>
            </a:r>
            <a:r>
              <a:rPr lang="en-US" dirty="0" smtClean="0"/>
              <a:t>) </a:t>
            </a:r>
            <a:endParaRPr lang="en-US" dirty="0"/>
          </a:p>
        </p:txBody>
      </p:sp>
      <p:pic>
        <p:nvPicPr>
          <p:cNvPr id="8" name="Content Placeholder 7" descr="Morro_tree_9944.jpg"/>
          <p:cNvPicPr>
            <a:picLocks noGrp="1" noChangeAspect="1"/>
          </p:cNvPicPr>
          <p:nvPr>
            <p:ph idx="1"/>
          </p:nvPr>
        </p:nvPicPr>
        <p:blipFill>
          <a:blip r:embed="rId3" cstate="print"/>
          <a:stretch>
            <a:fillRect/>
          </a:stretch>
        </p:blipFill>
        <p:spPr>
          <a:xfrm>
            <a:off x="1907704" y="3140968"/>
            <a:ext cx="4553494" cy="3024336"/>
          </a:xfrm>
        </p:spPr>
      </p:pic>
      <p:pic>
        <p:nvPicPr>
          <p:cNvPr id="4" name="Picture 2" descr="C:\Documents and Settings\Jacqueline Najera\Escritorio\JDMO\logos\FLAAR_Mesoamerica_Logo_2.jpg"/>
          <p:cNvPicPr>
            <a:picLocks noChangeAspect="1" noChangeArrowheads="1"/>
          </p:cNvPicPr>
          <p:nvPr/>
        </p:nvPicPr>
        <p:blipFill>
          <a:blip r:embed="rId4" cstate="print"/>
          <a:srcRect/>
          <a:stretch>
            <a:fillRect/>
          </a:stretch>
        </p:blipFill>
        <p:spPr bwMode="auto">
          <a:xfrm>
            <a:off x="128969" y="188640"/>
            <a:ext cx="1562711" cy="1296144"/>
          </a:xfrm>
          <a:prstGeom prst="rect">
            <a:avLst/>
          </a:prstGeom>
          <a:noFill/>
        </p:spPr>
      </p:pic>
      <p:sp>
        <p:nvSpPr>
          <p:cNvPr id="5" name="TextBox 4"/>
          <p:cNvSpPr txBox="1"/>
          <p:nvPr/>
        </p:nvSpPr>
        <p:spPr>
          <a:xfrm>
            <a:off x="-36512" y="6525344"/>
            <a:ext cx="1872208" cy="261610"/>
          </a:xfrm>
          <a:prstGeom prst="rect">
            <a:avLst/>
          </a:prstGeom>
          <a:noFill/>
        </p:spPr>
        <p:txBody>
          <a:bodyPr wrap="square" rtlCol="0">
            <a:spAutoFit/>
          </a:bodyPr>
          <a:lstStyle/>
          <a:p>
            <a:r>
              <a:rPr lang="en-US" sz="1100" dirty="0" smtClean="0"/>
              <a:t>www.Maya-ethnobotany.org</a:t>
            </a:r>
            <a:endParaRPr lang="es-GT" sz="1100" dirty="0"/>
          </a:p>
        </p:txBody>
      </p:sp>
      <p:sp>
        <p:nvSpPr>
          <p:cNvPr id="6" name="TextBox 5"/>
          <p:cNvSpPr txBox="1"/>
          <p:nvPr/>
        </p:nvSpPr>
        <p:spPr>
          <a:xfrm>
            <a:off x="7127776" y="6581001"/>
            <a:ext cx="2016224" cy="276999"/>
          </a:xfrm>
          <a:prstGeom prst="rect">
            <a:avLst/>
          </a:prstGeom>
          <a:noFill/>
        </p:spPr>
        <p:txBody>
          <a:bodyPr wrap="square" rtlCol="0">
            <a:spAutoFit/>
          </a:bodyPr>
          <a:lstStyle/>
          <a:p>
            <a:r>
              <a:rPr lang="en-US" sz="1200" b="1" dirty="0" smtClean="0"/>
              <a:t>© FLAAR Mesoamerica 2011</a:t>
            </a:r>
            <a:endParaRPr lang="es-GT" sz="1200" b="1" dirty="0"/>
          </a:p>
        </p:txBody>
      </p:sp>
      <p:sp>
        <p:nvSpPr>
          <p:cNvPr id="7" name="Rectangle 6"/>
          <p:cNvSpPr/>
          <p:nvPr/>
        </p:nvSpPr>
        <p:spPr>
          <a:xfrm>
            <a:off x="1835696" y="6488668"/>
            <a:ext cx="418704" cy="369332"/>
          </a:xfrm>
          <a:prstGeom prst="rect">
            <a:avLst/>
          </a:prstGeom>
        </p:spPr>
        <p:txBody>
          <a:bodyPr wrap="none">
            <a:spAutoFit/>
          </a:bodyPr>
          <a:lstStyle/>
          <a:p>
            <a:r>
              <a:rPr lang="es-MX" b="1" dirty="0" smtClean="0"/>
              <a:t>16</a:t>
            </a:r>
            <a:endParaRPr lang="en-US" dirty="0"/>
          </a:p>
        </p:txBody>
      </p:sp>
      <p:sp>
        <p:nvSpPr>
          <p:cNvPr id="9" name="Rectangle 8"/>
          <p:cNvSpPr/>
          <p:nvPr/>
        </p:nvSpPr>
        <p:spPr>
          <a:xfrm>
            <a:off x="1979712" y="1916832"/>
            <a:ext cx="6552728" cy="1200329"/>
          </a:xfrm>
          <a:prstGeom prst="rect">
            <a:avLst/>
          </a:prstGeom>
        </p:spPr>
        <p:txBody>
          <a:bodyPr wrap="square">
            <a:spAutoFit/>
          </a:bodyPr>
          <a:lstStyle/>
          <a:p>
            <a:r>
              <a:rPr lang="en-US" dirty="0" smtClean="0"/>
              <a:t>This plant is very common on plains and slopes that are seasonally dry. </a:t>
            </a:r>
            <a:r>
              <a:rPr lang="es-GT" dirty="0" smtClean="0"/>
              <a:t>In Guatemala </a:t>
            </a:r>
            <a:r>
              <a:rPr lang="es-GT" dirty="0" err="1" smtClean="0"/>
              <a:t>the</a:t>
            </a:r>
            <a:r>
              <a:rPr lang="es-GT" dirty="0" smtClean="0"/>
              <a:t> natural </a:t>
            </a:r>
            <a:r>
              <a:rPr lang="es-GT" dirty="0" err="1" smtClean="0"/>
              <a:t>habitat</a:t>
            </a:r>
            <a:r>
              <a:rPr lang="es-GT" dirty="0" smtClean="0"/>
              <a:t> </a:t>
            </a:r>
            <a:r>
              <a:rPr lang="es-GT" dirty="0" err="1" smtClean="0"/>
              <a:t>is</a:t>
            </a:r>
            <a:r>
              <a:rPr lang="es-GT" dirty="0" smtClean="0"/>
              <a:t> </a:t>
            </a:r>
            <a:r>
              <a:rPr lang="es-GT" dirty="0" err="1" smtClean="0"/>
              <a:t>distributed</a:t>
            </a:r>
            <a:r>
              <a:rPr lang="es-GT" dirty="0" smtClean="0"/>
              <a:t> in Alta Verapaz, Baja Verapaz, Chimaltenango, Chiquimula, El Progreso, Jalapa, Jutiapa, Santa Rosa, Zacapa and Izabal (</a:t>
            </a:r>
            <a:r>
              <a:rPr lang="en-US" dirty="0" smtClean="0"/>
              <a:t>cultivated</a:t>
            </a:r>
            <a:r>
              <a:rPr lang="es-GT" dirty="0" smtClean="0"/>
              <a:t>). </a:t>
            </a:r>
            <a:endParaRPr lang="en-US" dirty="0"/>
          </a:p>
        </p:txBody>
      </p:sp>
      <p:sp>
        <p:nvSpPr>
          <p:cNvPr id="10" name="Content Placeholder 2"/>
          <p:cNvSpPr txBox="1">
            <a:spLocks/>
          </p:cNvSpPr>
          <p:nvPr/>
        </p:nvSpPr>
        <p:spPr>
          <a:xfrm>
            <a:off x="2123728" y="6237312"/>
            <a:ext cx="4464496" cy="288032"/>
          </a:xfrm>
          <a:prstGeom prst="rect">
            <a:avLst/>
          </a:prstGeom>
        </p:spPr>
        <p:txBody>
          <a:bodyPr vert="horz" lIns="91440" tIns="45720" rIns="91440" bIns="45720" rtlCol="0">
            <a:normAutofit/>
          </a:bodyPr>
          <a:lstStyle/>
          <a:p>
            <a:pPr marL="457200" lvl="0" indent="-457200">
              <a:spcBef>
                <a:spcPts val="1800"/>
              </a:spcBef>
              <a:buClr>
                <a:schemeClr val="accent1"/>
              </a:buClr>
              <a:buSzPct val="80000"/>
              <a:defRPr/>
            </a:pPr>
            <a:r>
              <a:rPr kumimoji="0" lang="es-GT" sz="900" b="0" i="0" u="none" strike="noStrike" kern="1200" cap="none" spc="0" normalizeH="0" baseline="0" noProof="0" dirty="0" smtClean="0">
                <a:ln>
                  <a:noFill/>
                </a:ln>
                <a:effectLst/>
                <a:uLnTx/>
                <a:uFillTx/>
                <a:latin typeface="+mn-lt"/>
                <a:ea typeface="+mn-ea"/>
                <a:cs typeface="+mn-cs"/>
              </a:rPr>
              <a:t>Folder: </a:t>
            </a:r>
            <a:r>
              <a:rPr lang="es-GT" sz="900" dirty="0" err="1" smtClean="0"/>
              <a:t>Ethnobotany</a:t>
            </a:r>
            <a:r>
              <a:rPr lang="es-GT" sz="900" dirty="0" smtClean="0"/>
              <a:t>; Morro_tree_9944</a:t>
            </a:r>
            <a:endParaRPr kumimoji="0" lang="es-GT" sz="900" b="0" i="0" u="none" strike="noStrike" kern="1200" cap="none" spc="0" normalizeH="0" baseline="0" noProof="0" dirty="0">
              <a:ln>
                <a:noFill/>
              </a:ln>
              <a:effectLst/>
              <a:uLnTx/>
              <a:uFillTx/>
              <a:latin typeface="+mn-lt"/>
              <a:ea typeface="+mn-ea"/>
              <a:cs typeface="+mn-cs"/>
            </a:endParaRPr>
          </a:p>
        </p:txBody>
      </p:sp>
      <p:sp>
        <p:nvSpPr>
          <p:cNvPr id="11" name="Rectangle 10"/>
          <p:cNvSpPr/>
          <p:nvPr/>
        </p:nvSpPr>
        <p:spPr>
          <a:xfrm>
            <a:off x="6641976" y="3284984"/>
            <a:ext cx="2502024" cy="1754326"/>
          </a:xfrm>
          <a:prstGeom prst="rect">
            <a:avLst/>
          </a:prstGeom>
        </p:spPr>
        <p:txBody>
          <a:bodyPr wrap="square">
            <a:spAutoFit/>
          </a:bodyPr>
          <a:lstStyle/>
          <a:p>
            <a:r>
              <a:rPr lang="es-GT" dirty="0" err="1" smtClean="0"/>
              <a:t>But</a:t>
            </a:r>
            <a:r>
              <a:rPr lang="es-GT" dirty="0" smtClean="0"/>
              <a:t> in </a:t>
            </a:r>
            <a:r>
              <a:rPr lang="es-GT" dirty="0" err="1" smtClean="0"/>
              <a:t>fact</a:t>
            </a:r>
            <a:r>
              <a:rPr lang="es-GT" dirty="0" smtClean="0"/>
              <a:t> </a:t>
            </a:r>
            <a:r>
              <a:rPr lang="es-GT" dirty="0" err="1" smtClean="0"/>
              <a:t>you</a:t>
            </a:r>
            <a:r>
              <a:rPr lang="es-GT" dirty="0" smtClean="0"/>
              <a:t> </a:t>
            </a:r>
            <a:r>
              <a:rPr lang="es-GT" dirty="0" err="1" smtClean="0"/>
              <a:t>find</a:t>
            </a:r>
            <a:r>
              <a:rPr lang="es-GT" dirty="0" smtClean="0"/>
              <a:t> </a:t>
            </a:r>
            <a:r>
              <a:rPr lang="es-GT" dirty="0" err="1" smtClean="0"/>
              <a:t>these</a:t>
            </a:r>
            <a:r>
              <a:rPr lang="es-GT" dirty="0" smtClean="0"/>
              <a:t> </a:t>
            </a:r>
            <a:r>
              <a:rPr lang="es-GT" dirty="0" err="1" smtClean="0"/>
              <a:t>trees</a:t>
            </a:r>
            <a:r>
              <a:rPr lang="es-GT" dirty="0" smtClean="0"/>
              <a:t> </a:t>
            </a:r>
            <a:r>
              <a:rPr lang="es-GT" dirty="0" err="1" smtClean="0"/>
              <a:t>also</a:t>
            </a:r>
            <a:r>
              <a:rPr lang="es-GT" dirty="0" smtClean="0"/>
              <a:t> in Peten, in </a:t>
            </a:r>
            <a:r>
              <a:rPr lang="es-GT" dirty="0" err="1" smtClean="0"/>
              <a:t>house</a:t>
            </a:r>
            <a:r>
              <a:rPr lang="es-GT" dirty="0" smtClean="0"/>
              <a:t> </a:t>
            </a:r>
            <a:r>
              <a:rPr lang="es-GT" dirty="0" err="1" smtClean="0"/>
              <a:t>gardens</a:t>
            </a:r>
            <a:r>
              <a:rPr lang="es-GT" dirty="0" smtClean="0"/>
              <a:t>. </a:t>
            </a:r>
            <a:r>
              <a:rPr lang="es-GT" dirty="0" err="1" smtClean="0"/>
              <a:t>But</a:t>
            </a:r>
            <a:r>
              <a:rPr lang="es-GT" dirty="0" smtClean="0"/>
              <a:t> </a:t>
            </a:r>
            <a:r>
              <a:rPr lang="es-GT" dirty="0" err="1" smtClean="0"/>
              <a:t>their</a:t>
            </a:r>
            <a:r>
              <a:rPr lang="es-GT" dirty="0" smtClean="0"/>
              <a:t> natural </a:t>
            </a:r>
            <a:r>
              <a:rPr lang="es-GT" dirty="0" err="1" smtClean="0"/>
              <a:t>habitat</a:t>
            </a:r>
            <a:r>
              <a:rPr lang="es-GT" dirty="0" smtClean="0"/>
              <a:t> </a:t>
            </a:r>
            <a:r>
              <a:rPr lang="es-GT" dirty="0" err="1" smtClean="0"/>
              <a:t>is</a:t>
            </a:r>
            <a:r>
              <a:rPr lang="es-GT" dirty="0" smtClean="0"/>
              <a:t> in </a:t>
            </a:r>
            <a:r>
              <a:rPr lang="es-GT" dirty="0" err="1" smtClean="0"/>
              <a:t>areas</a:t>
            </a:r>
            <a:r>
              <a:rPr lang="es-GT" dirty="0" smtClean="0"/>
              <a:t> </a:t>
            </a:r>
            <a:r>
              <a:rPr lang="es-GT" dirty="0" err="1" smtClean="0"/>
              <a:t>that</a:t>
            </a:r>
            <a:r>
              <a:rPr lang="es-GT" dirty="0" smtClean="0"/>
              <a:t> are </a:t>
            </a:r>
            <a:r>
              <a:rPr lang="es-GT" dirty="0" err="1" smtClean="0"/>
              <a:t>much</a:t>
            </a:r>
            <a:r>
              <a:rPr lang="es-GT" dirty="0" smtClean="0"/>
              <a:t> </a:t>
            </a:r>
            <a:r>
              <a:rPr lang="es-GT" dirty="0" err="1" smtClean="0"/>
              <a:t>drier</a:t>
            </a:r>
            <a:r>
              <a:rPr lang="es-GT" dirty="0" smtClean="0"/>
              <a:t>.</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300" dirty="0" smtClean="0"/>
              <a:t>www</a:t>
            </a:r>
            <a:r>
              <a:rPr lang="en-US" sz="1200" dirty="0" smtClean="0"/>
              <a:t>.</a:t>
            </a:r>
            <a:r>
              <a:rPr lang="en-US" dirty="0" smtClean="0"/>
              <a:t>Maya Ethnobotany</a:t>
            </a:r>
            <a:r>
              <a:rPr lang="en-US" sz="1300" dirty="0" smtClean="0"/>
              <a:t>.org</a:t>
            </a:r>
            <a:endParaRPr lang="en-US" dirty="0"/>
          </a:p>
        </p:txBody>
      </p:sp>
      <p:sp>
        <p:nvSpPr>
          <p:cNvPr id="3" name="Content Placeholder 2"/>
          <p:cNvSpPr>
            <a:spLocks noGrp="1"/>
          </p:cNvSpPr>
          <p:nvPr>
            <p:ph idx="1"/>
          </p:nvPr>
        </p:nvSpPr>
        <p:spPr/>
        <p:txBody>
          <a:bodyPr/>
          <a:lstStyle/>
          <a:p>
            <a:r>
              <a:rPr lang="en-US" dirty="0" smtClean="0"/>
              <a:t>For more information visit  </a:t>
            </a:r>
          </a:p>
          <a:p>
            <a:pPr lvl="1"/>
            <a:r>
              <a:rPr lang="en-US" dirty="0" smtClean="0"/>
              <a:t>www.Maya-ethnobotany.org</a:t>
            </a:r>
          </a:p>
          <a:p>
            <a:r>
              <a:rPr lang="en-US" dirty="0" smtClean="0"/>
              <a:t>All photos were taken by FLAAR Mesoamerica staff. To quote the presentation and the pictures:</a:t>
            </a:r>
          </a:p>
          <a:p>
            <a:pPr lvl="1"/>
            <a:r>
              <a:rPr lang="en-US" dirty="0" smtClean="0"/>
              <a:t>Photos (FLAAR 2011)	</a:t>
            </a:r>
          </a:p>
          <a:p>
            <a:pPr lvl="1"/>
            <a:r>
              <a:rPr lang="en-US" dirty="0" smtClean="0"/>
              <a:t>FLAAR Mesoamerica. 2011. PowerPoint Presentation about </a:t>
            </a:r>
            <a:r>
              <a:rPr lang="en-US" dirty="0" err="1" smtClean="0"/>
              <a:t>Pacaya</a:t>
            </a:r>
            <a:endParaRPr lang="en-US" dirty="0" smtClean="0"/>
          </a:p>
          <a:p>
            <a:endParaRPr lang="en-US" dirty="0"/>
          </a:p>
        </p:txBody>
      </p:sp>
      <p:pic>
        <p:nvPicPr>
          <p:cNvPr id="4" name="Picture 2" descr="C:\Documents and Settings\Jacqueline Najera\Escritorio\JDMO\logos\FLAAR_Mesoamerica_Logo_2.jpg"/>
          <p:cNvPicPr>
            <a:picLocks noChangeAspect="1" noChangeArrowheads="1"/>
          </p:cNvPicPr>
          <p:nvPr/>
        </p:nvPicPr>
        <p:blipFill>
          <a:blip r:embed="rId3" cstate="print"/>
          <a:srcRect/>
          <a:stretch>
            <a:fillRect/>
          </a:stretch>
        </p:blipFill>
        <p:spPr bwMode="auto">
          <a:xfrm>
            <a:off x="128969" y="188640"/>
            <a:ext cx="1562711" cy="1296144"/>
          </a:xfrm>
          <a:prstGeom prst="rect">
            <a:avLst/>
          </a:prstGeom>
          <a:noFill/>
        </p:spPr>
      </p:pic>
      <p:sp>
        <p:nvSpPr>
          <p:cNvPr id="5" name="TextBox 4"/>
          <p:cNvSpPr txBox="1"/>
          <p:nvPr/>
        </p:nvSpPr>
        <p:spPr>
          <a:xfrm>
            <a:off x="-36512" y="6525344"/>
            <a:ext cx="1872208" cy="261610"/>
          </a:xfrm>
          <a:prstGeom prst="rect">
            <a:avLst/>
          </a:prstGeom>
          <a:noFill/>
        </p:spPr>
        <p:txBody>
          <a:bodyPr wrap="square" rtlCol="0">
            <a:spAutoFit/>
          </a:bodyPr>
          <a:lstStyle/>
          <a:p>
            <a:r>
              <a:rPr lang="en-US" sz="1100" dirty="0" smtClean="0"/>
              <a:t>www.Maya-ethnobotany.org</a:t>
            </a:r>
            <a:endParaRPr lang="es-GT" sz="1100" dirty="0"/>
          </a:p>
        </p:txBody>
      </p:sp>
      <p:sp>
        <p:nvSpPr>
          <p:cNvPr id="6" name="TextBox 5"/>
          <p:cNvSpPr txBox="1"/>
          <p:nvPr/>
        </p:nvSpPr>
        <p:spPr>
          <a:xfrm>
            <a:off x="7127776" y="6581001"/>
            <a:ext cx="2016224" cy="276999"/>
          </a:xfrm>
          <a:prstGeom prst="rect">
            <a:avLst/>
          </a:prstGeom>
          <a:noFill/>
        </p:spPr>
        <p:txBody>
          <a:bodyPr wrap="square" rtlCol="0">
            <a:spAutoFit/>
          </a:bodyPr>
          <a:lstStyle/>
          <a:p>
            <a:r>
              <a:rPr lang="en-US" sz="1200" b="1" dirty="0" smtClean="0"/>
              <a:t>© FLAAR Mesoamerica 2011</a:t>
            </a:r>
            <a:endParaRPr lang="es-GT" sz="1200" b="1" dirty="0"/>
          </a:p>
        </p:txBody>
      </p:sp>
      <p:sp>
        <p:nvSpPr>
          <p:cNvPr id="7" name="Rectangle 6"/>
          <p:cNvSpPr/>
          <p:nvPr/>
        </p:nvSpPr>
        <p:spPr>
          <a:xfrm>
            <a:off x="1835696" y="6488668"/>
            <a:ext cx="418704" cy="369332"/>
          </a:xfrm>
          <a:prstGeom prst="rect">
            <a:avLst/>
          </a:prstGeom>
        </p:spPr>
        <p:txBody>
          <a:bodyPr wrap="none">
            <a:spAutoFit/>
          </a:bodyPr>
          <a:lstStyle/>
          <a:p>
            <a:r>
              <a:rPr lang="es-MX" b="1" dirty="0" smtClean="0"/>
              <a:t>17</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300" dirty="0" smtClean="0"/>
              <a:t>www</a:t>
            </a:r>
            <a:r>
              <a:rPr lang="en-US" sz="1200" dirty="0" smtClean="0"/>
              <a:t>.</a:t>
            </a:r>
            <a:r>
              <a:rPr lang="en-US" dirty="0" smtClean="0"/>
              <a:t>Maya Ethnobotany</a:t>
            </a:r>
            <a:r>
              <a:rPr lang="en-US" sz="1300" dirty="0" smtClean="0"/>
              <a:t>.org</a:t>
            </a:r>
            <a:endParaRPr lang="en-US" dirty="0"/>
          </a:p>
        </p:txBody>
      </p:sp>
      <p:sp>
        <p:nvSpPr>
          <p:cNvPr id="3" name="Content Placeholder 2"/>
          <p:cNvSpPr>
            <a:spLocks noGrp="1"/>
          </p:cNvSpPr>
          <p:nvPr>
            <p:ph idx="1"/>
          </p:nvPr>
        </p:nvSpPr>
        <p:spPr>
          <a:xfrm>
            <a:off x="2411760" y="1916832"/>
            <a:ext cx="6248400" cy="3840163"/>
          </a:xfrm>
        </p:spPr>
        <p:txBody>
          <a:bodyPr>
            <a:normAutofit lnSpcReduction="10000"/>
          </a:bodyPr>
          <a:lstStyle/>
          <a:p>
            <a:pPr>
              <a:buNone/>
            </a:pPr>
            <a:r>
              <a:rPr lang="en-US" dirty="0" smtClean="0"/>
              <a:t> 	Other PowerPoint presentations with photos of other Maya </a:t>
            </a:r>
            <a:r>
              <a:rPr lang="en-US" dirty="0" err="1" smtClean="0"/>
              <a:t>ethnobotany</a:t>
            </a:r>
            <a:r>
              <a:rPr lang="en-US" dirty="0" smtClean="0"/>
              <a:t> plants from the FLAAR Photo Archive include:</a:t>
            </a:r>
          </a:p>
          <a:p>
            <a:pPr>
              <a:buFontTx/>
              <a:buChar char="-"/>
            </a:pPr>
            <a:r>
              <a:rPr lang="en-US" dirty="0" err="1" smtClean="0"/>
              <a:t>Achiote</a:t>
            </a:r>
            <a:r>
              <a:rPr lang="en-US" dirty="0" smtClean="0"/>
              <a:t> (</a:t>
            </a:r>
            <a:r>
              <a:rPr lang="en-US" i="1" dirty="0" err="1" smtClean="0"/>
              <a:t>Bixa</a:t>
            </a:r>
            <a:r>
              <a:rPr lang="en-US" i="1" dirty="0" smtClean="0"/>
              <a:t> </a:t>
            </a:r>
            <a:r>
              <a:rPr lang="en-US" i="1" dirty="0" err="1" smtClean="0"/>
              <a:t>orellana</a:t>
            </a:r>
            <a:r>
              <a:rPr lang="en-US" dirty="0" smtClean="0"/>
              <a:t>) </a:t>
            </a:r>
          </a:p>
          <a:p>
            <a:pPr>
              <a:buFontTx/>
              <a:buChar char="-"/>
            </a:pPr>
            <a:endParaRPr lang="es-MX" dirty="0" smtClean="0"/>
          </a:p>
          <a:p>
            <a:pPr>
              <a:buFontTx/>
              <a:buChar char="-"/>
            </a:pPr>
            <a:endParaRPr lang="en-US" dirty="0" smtClean="0"/>
          </a:p>
          <a:p>
            <a:pPr>
              <a:buFontTx/>
              <a:buChar char="-"/>
            </a:pPr>
            <a:endParaRPr lang="en-US" dirty="0" smtClean="0"/>
          </a:p>
          <a:p>
            <a:pPr>
              <a:buFontTx/>
              <a:buChar char="-"/>
            </a:pPr>
            <a:r>
              <a:rPr lang="en-US" dirty="0" smtClean="0"/>
              <a:t>Papay</a:t>
            </a:r>
            <a:r>
              <a:rPr lang="en-US" dirty="0" smtClean="0"/>
              <a:t>a (</a:t>
            </a:r>
            <a:r>
              <a:rPr lang="en-US" i="1" dirty="0" err="1" smtClean="0"/>
              <a:t>Carica</a:t>
            </a:r>
            <a:r>
              <a:rPr lang="en-US" i="1" dirty="0" smtClean="0"/>
              <a:t> papaya)</a:t>
            </a:r>
            <a:endParaRPr lang="en-US" i="1" dirty="0" smtClean="0"/>
          </a:p>
          <a:p>
            <a:pPr>
              <a:buFontTx/>
              <a:buChar char="-"/>
            </a:pPr>
            <a:endParaRPr lang="en-US" dirty="0" smtClean="0"/>
          </a:p>
          <a:p>
            <a:pPr>
              <a:buFontTx/>
              <a:buChar char="-"/>
            </a:pPr>
            <a:endParaRPr lang="en-US" dirty="0" smtClean="0"/>
          </a:p>
        </p:txBody>
      </p:sp>
      <p:pic>
        <p:nvPicPr>
          <p:cNvPr id="4" name="Picture 2" descr="C:\Documents and Settings\Jacqueline Najera\Escritorio\JDMO\logos\FLAAR_Mesoamerica_Logo_2.jpg"/>
          <p:cNvPicPr>
            <a:picLocks noChangeAspect="1" noChangeArrowheads="1"/>
          </p:cNvPicPr>
          <p:nvPr/>
        </p:nvPicPr>
        <p:blipFill>
          <a:blip r:embed="rId3" cstate="print"/>
          <a:srcRect/>
          <a:stretch>
            <a:fillRect/>
          </a:stretch>
        </p:blipFill>
        <p:spPr bwMode="auto">
          <a:xfrm>
            <a:off x="128969" y="188640"/>
            <a:ext cx="1562711" cy="1296144"/>
          </a:xfrm>
          <a:prstGeom prst="rect">
            <a:avLst/>
          </a:prstGeom>
          <a:noFill/>
        </p:spPr>
      </p:pic>
      <p:sp>
        <p:nvSpPr>
          <p:cNvPr id="5" name="TextBox 4"/>
          <p:cNvSpPr txBox="1"/>
          <p:nvPr/>
        </p:nvSpPr>
        <p:spPr>
          <a:xfrm>
            <a:off x="-36512" y="6525344"/>
            <a:ext cx="1872208" cy="261610"/>
          </a:xfrm>
          <a:prstGeom prst="rect">
            <a:avLst/>
          </a:prstGeom>
          <a:noFill/>
        </p:spPr>
        <p:txBody>
          <a:bodyPr wrap="square" rtlCol="0">
            <a:spAutoFit/>
          </a:bodyPr>
          <a:lstStyle/>
          <a:p>
            <a:r>
              <a:rPr lang="en-US" sz="1100" dirty="0" smtClean="0"/>
              <a:t>www.Maya-ethnobotany.org</a:t>
            </a:r>
            <a:endParaRPr lang="es-GT" sz="1100" dirty="0"/>
          </a:p>
        </p:txBody>
      </p:sp>
      <p:sp>
        <p:nvSpPr>
          <p:cNvPr id="6" name="TextBox 5"/>
          <p:cNvSpPr txBox="1"/>
          <p:nvPr/>
        </p:nvSpPr>
        <p:spPr>
          <a:xfrm>
            <a:off x="7127776" y="6581001"/>
            <a:ext cx="2016224" cy="276999"/>
          </a:xfrm>
          <a:prstGeom prst="rect">
            <a:avLst/>
          </a:prstGeom>
          <a:noFill/>
        </p:spPr>
        <p:txBody>
          <a:bodyPr wrap="square" rtlCol="0">
            <a:spAutoFit/>
          </a:bodyPr>
          <a:lstStyle/>
          <a:p>
            <a:r>
              <a:rPr lang="en-US" sz="1200" b="1" dirty="0" smtClean="0"/>
              <a:t>© FLAAR Mesoamerica 2011</a:t>
            </a:r>
            <a:endParaRPr lang="es-GT" sz="1200" b="1" dirty="0"/>
          </a:p>
        </p:txBody>
      </p:sp>
      <p:sp>
        <p:nvSpPr>
          <p:cNvPr id="7" name="Rectangle 6"/>
          <p:cNvSpPr/>
          <p:nvPr/>
        </p:nvSpPr>
        <p:spPr>
          <a:xfrm>
            <a:off x="1835696" y="6488668"/>
            <a:ext cx="418704" cy="369332"/>
          </a:xfrm>
          <a:prstGeom prst="rect">
            <a:avLst/>
          </a:prstGeom>
        </p:spPr>
        <p:txBody>
          <a:bodyPr wrap="none">
            <a:spAutoFit/>
          </a:bodyPr>
          <a:lstStyle/>
          <a:p>
            <a:r>
              <a:rPr lang="es-MX" b="1" smtClean="0"/>
              <a:t>18</a:t>
            </a:r>
            <a:endParaRPr lang="en-US" dirty="0"/>
          </a:p>
        </p:txBody>
      </p:sp>
      <p:pic>
        <p:nvPicPr>
          <p:cNvPr id="8" name="Picture 7" descr="cover for Papaya power point.jpg"/>
          <p:cNvPicPr>
            <a:picLocks noChangeAspect="1"/>
          </p:cNvPicPr>
          <p:nvPr/>
        </p:nvPicPr>
        <p:blipFill>
          <a:blip r:embed="rId4" cstate="print"/>
          <a:stretch>
            <a:fillRect/>
          </a:stretch>
        </p:blipFill>
        <p:spPr>
          <a:xfrm>
            <a:off x="5796136" y="4581128"/>
            <a:ext cx="1872208" cy="1446706"/>
          </a:xfrm>
          <a:prstGeom prst="rect">
            <a:avLst/>
          </a:prstGeom>
        </p:spPr>
      </p:pic>
      <p:pic>
        <p:nvPicPr>
          <p:cNvPr id="9" name="Picture 8" descr="cover for Achiote Bixa orellana annatto power point.jpg"/>
          <p:cNvPicPr>
            <a:picLocks noChangeAspect="1"/>
          </p:cNvPicPr>
          <p:nvPr/>
        </p:nvPicPr>
        <p:blipFill>
          <a:blip r:embed="rId5" cstate="print"/>
          <a:stretch>
            <a:fillRect/>
          </a:stretch>
        </p:blipFill>
        <p:spPr>
          <a:xfrm>
            <a:off x="6444208" y="2780928"/>
            <a:ext cx="1917249" cy="148151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GT" sz="2800" dirty="0" smtClean="0"/>
              <a:t>No </a:t>
            </a:r>
            <a:r>
              <a:rPr lang="es-GT" sz="2800" dirty="0" err="1" smtClean="0"/>
              <a:t>cost</a:t>
            </a:r>
            <a:r>
              <a:rPr lang="es-GT" sz="2800" dirty="0" smtClean="0"/>
              <a:t> </a:t>
            </a:r>
            <a:r>
              <a:rPr lang="es-GT" sz="2800" dirty="0" err="1" smtClean="0"/>
              <a:t>or</a:t>
            </a:r>
            <a:r>
              <a:rPr lang="es-GT" sz="2800" dirty="0" smtClean="0"/>
              <a:t> </a:t>
            </a:r>
            <a:r>
              <a:rPr lang="es-GT" sz="2800" dirty="0" err="1" smtClean="0"/>
              <a:t>obligation</a:t>
            </a:r>
            <a:r>
              <a:rPr lang="es-GT" sz="2800" dirty="0" smtClean="0"/>
              <a:t> </a:t>
            </a:r>
            <a:r>
              <a:rPr lang="es-GT" sz="2800" dirty="0" err="1" smtClean="0"/>
              <a:t>to</a:t>
            </a:r>
            <a:r>
              <a:rPr lang="es-GT" sz="2800" dirty="0" smtClean="0"/>
              <a:t> use FLAAR PowerPoint </a:t>
            </a:r>
            <a:r>
              <a:rPr lang="es-GT" sz="2800" dirty="0" err="1" smtClean="0"/>
              <a:t>presentations</a:t>
            </a:r>
            <a:r>
              <a:rPr lang="es-GT" sz="2800" dirty="0" smtClean="0"/>
              <a:t> (</a:t>
            </a:r>
            <a:r>
              <a:rPr lang="es-GT" sz="2800" dirty="0" err="1" smtClean="0"/>
              <a:t>if</a:t>
            </a:r>
            <a:r>
              <a:rPr lang="es-GT" sz="2800" dirty="0" smtClean="0"/>
              <a:t> copyright </a:t>
            </a:r>
            <a:r>
              <a:rPr lang="es-GT" sz="2800" dirty="0" err="1" smtClean="0"/>
              <a:t>notice</a:t>
            </a:r>
            <a:r>
              <a:rPr lang="es-GT" sz="2800" dirty="0" smtClean="0"/>
              <a:t> and logo </a:t>
            </a:r>
            <a:r>
              <a:rPr lang="es-GT" sz="2800" dirty="0" err="1" smtClean="0"/>
              <a:t>remain</a:t>
            </a:r>
            <a:r>
              <a:rPr lang="es-GT" sz="2800" dirty="0" smtClean="0"/>
              <a:t> in place)</a:t>
            </a:r>
            <a:endParaRPr lang="en-US" sz="2800" dirty="0"/>
          </a:p>
        </p:txBody>
      </p:sp>
      <p:sp>
        <p:nvSpPr>
          <p:cNvPr id="3" name="Content Placeholder 2"/>
          <p:cNvSpPr>
            <a:spLocks noGrp="1"/>
          </p:cNvSpPr>
          <p:nvPr>
            <p:ph idx="1"/>
          </p:nvPr>
        </p:nvSpPr>
        <p:spPr/>
        <p:txBody>
          <a:bodyPr>
            <a:normAutofit fontScale="47500" lnSpcReduction="20000"/>
          </a:bodyPr>
          <a:lstStyle/>
          <a:p>
            <a:pPr algn="just">
              <a:buNone/>
              <a:defRPr/>
            </a:pPr>
            <a:r>
              <a:rPr lang="en-US" dirty="0" smtClean="0"/>
              <a:t>	PowerPoint presentations are courtesy of FLAAR Reports for colleges, universities, museums, nature parks, or any comparable educational and scientific institution. </a:t>
            </a:r>
          </a:p>
          <a:p>
            <a:pPr algn="just">
              <a:buNone/>
              <a:defRPr/>
            </a:pPr>
            <a:r>
              <a:rPr lang="es-GT" dirty="0" smtClean="0"/>
              <a:t>	</a:t>
            </a:r>
            <a:r>
              <a:rPr lang="es-GT" dirty="0" err="1" smtClean="0"/>
              <a:t>There</a:t>
            </a:r>
            <a:r>
              <a:rPr lang="es-GT" dirty="0" smtClean="0"/>
              <a:t> </a:t>
            </a:r>
            <a:r>
              <a:rPr lang="es-GT" dirty="0" err="1" smtClean="0"/>
              <a:t>is</a:t>
            </a:r>
            <a:r>
              <a:rPr lang="es-GT" dirty="0" smtClean="0"/>
              <a:t> no </a:t>
            </a:r>
            <a:r>
              <a:rPr lang="es-GT" dirty="0" err="1" smtClean="0"/>
              <a:t>cost</a:t>
            </a:r>
            <a:r>
              <a:rPr lang="es-GT" dirty="0" smtClean="0"/>
              <a:t> </a:t>
            </a:r>
            <a:r>
              <a:rPr lang="es-GT" dirty="0" err="1" smtClean="0"/>
              <a:t>or</a:t>
            </a:r>
            <a:r>
              <a:rPr lang="es-GT" dirty="0" smtClean="0"/>
              <a:t> </a:t>
            </a:r>
            <a:r>
              <a:rPr lang="es-GT" dirty="0" err="1" smtClean="0"/>
              <a:t>obligation</a:t>
            </a:r>
            <a:r>
              <a:rPr lang="es-GT" dirty="0" smtClean="0"/>
              <a:t> </a:t>
            </a:r>
            <a:r>
              <a:rPr lang="es-GT" dirty="0" err="1" smtClean="0"/>
              <a:t>to</a:t>
            </a:r>
            <a:r>
              <a:rPr lang="es-GT" dirty="0" smtClean="0"/>
              <a:t> use </a:t>
            </a:r>
            <a:r>
              <a:rPr lang="es-GT" dirty="0" err="1" smtClean="0"/>
              <a:t>these</a:t>
            </a:r>
            <a:r>
              <a:rPr lang="es-GT" dirty="0" smtClean="0"/>
              <a:t> PowerPoint </a:t>
            </a:r>
            <a:r>
              <a:rPr lang="es-GT" dirty="0" err="1" smtClean="0"/>
              <a:t>presentations</a:t>
            </a:r>
            <a:r>
              <a:rPr lang="es-GT" dirty="0" smtClean="0"/>
              <a:t> </a:t>
            </a:r>
            <a:r>
              <a:rPr lang="es-GT" dirty="0" err="1" smtClean="0"/>
              <a:t>from</a:t>
            </a:r>
            <a:r>
              <a:rPr lang="es-GT" dirty="0" smtClean="0"/>
              <a:t> FLAAR </a:t>
            </a:r>
            <a:r>
              <a:rPr lang="es-GT" dirty="0" err="1" smtClean="0"/>
              <a:t>Reports</a:t>
            </a:r>
            <a:r>
              <a:rPr lang="es-GT" dirty="0" smtClean="0"/>
              <a:t> as </a:t>
            </a:r>
            <a:r>
              <a:rPr lang="es-GT" dirty="0" err="1" smtClean="0"/>
              <a:t>long</a:t>
            </a:r>
            <a:r>
              <a:rPr lang="es-GT" dirty="0" smtClean="0"/>
              <a:t> as </a:t>
            </a:r>
            <a:r>
              <a:rPr lang="es-GT" dirty="0" err="1" smtClean="0"/>
              <a:t>the</a:t>
            </a:r>
            <a:r>
              <a:rPr lang="es-GT" dirty="0" smtClean="0"/>
              <a:t> </a:t>
            </a:r>
            <a:r>
              <a:rPr lang="es-GT" dirty="0" err="1" smtClean="0"/>
              <a:t>format</a:t>
            </a:r>
            <a:r>
              <a:rPr lang="es-GT" dirty="0" smtClean="0"/>
              <a:t>, logo, and </a:t>
            </a:r>
            <a:r>
              <a:rPr lang="es-GT" dirty="0" err="1" smtClean="0"/>
              <a:t>reference</a:t>
            </a:r>
            <a:r>
              <a:rPr lang="es-GT" dirty="0" smtClean="0"/>
              <a:t> </a:t>
            </a:r>
            <a:r>
              <a:rPr lang="es-GT" dirty="0" err="1" smtClean="0"/>
              <a:t>to</a:t>
            </a:r>
            <a:r>
              <a:rPr lang="es-GT" dirty="0" smtClean="0"/>
              <a:t> </a:t>
            </a:r>
            <a:r>
              <a:rPr lang="es-GT" dirty="0" smtClean="0">
                <a:hlinkClick r:id="rId3"/>
              </a:rPr>
              <a:t>www.maya-ethnobotany.org</a:t>
            </a:r>
            <a:r>
              <a:rPr lang="es-GT" dirty="0" smtClean="0"/>
              <a:t> </a:t>
            </a:r>
            <a:r>
              <a:rPr lang="es-GT" dirty="0" err="1" smtClean="0"/>
              <a:t>remain</a:t>
            </a:r>
            <a:r>
              <a:rPr lang="es-GT" dirty="0" smtClean="0"/>
              <a:t> in place.</a:t>
            </a:r>
          </a:p>
          <a:p>
            <a:pPr algn="just">
              <a:buNone/>
              <a:defRPr/>
            </a:pPr>
            <a:r>
              <a:rPr lang="es-GT" dirty="0" smtClean="0"/>
              <a:t>	</a:t>
            </a:r>
            <a:r>
              <a:rPr lang="es-GT" dirty="0" err="1" smtClean="0"/>
              <a:t>However</a:t>
            </a:r>
            <a:r>
              <a:rPr lang="es-GT" dirty="0" smtClean="0"/>
              <a:t> </a:t>
            </a:r>
            <a:r>
              <a:rPr lang="es-GT" dirty="0" err="1" smtClean="0"/>
              <a:t>these</a:t>
            </a:r>
            <a:r>
              <a:rPr lang="es-GT" dirty="0" smtClean="0"/>
              <a:t> </a:t>
            </a:r>
            <a:r>
              <a:rPr lang="es-GT" dirty="0" err="1" smtClean="0"/>
              <a:t>photographs</a:t>
            </a:r>
            <a:r>
              <a:rPr lang="es-GT" dirty="0" smtClean="0"/>
              <a:t> are </a:t>
            </a:r>
            <a:r>
              <a:rPr lang="es-GT" dirty="0" err="1" smtClean="0"/>
              <a:t>all</a:t>
            </a:r>
            <a:r>
              <a:rPr lang="es-GT" dirty="0" smtClean="0"/>
              <a:t> copyright and are </a:t>
            </a:r>
            <a:r>
              <a:rPr lang="es-GT" dirty="0" err="1" smtClean="0"/>
              <a:t>not</a:t>
            </a:r>
            <a:r>
              <a:rPr lang="es-GT" dirty="0" smtClean="0"/>
              <a:t> </a:t>
            </a:r>
            <a:r>
              <a:rPr lang="es-GT" dirty="0" err="1" smtClean="0"/>
              <a:t>intended</a:t>
            </a:r>
            <a:r>
              <a:rPr lang="es-GT" dirty="0" smtClean="0"/>
              <a:t> </a:t>
            </a:r>
            <a:r>
              <a:rPr lang="es-GT" dirty="0" err="1" smtClean="0"/>
              <a:t>for</a:t>
            </a:r>
            <a:r>
              <a:rPr lang="es-GT" dirty="0" smtClean="0"/>
              <a:t> </a:t>
            </a:r>
            <a:r>
              <a:rPr lang="es-GT" dirty="0" err="1" smtClean="0"/>
              <a:t>inappropriate</a:t>
            </a:r>
            <a:r>
              <a:rPr lang="es-GT" dirty="0" smtClean="0"/>
              <a:t> use. </a:t>
            </a:r>
            <a:r>
              <a:rPr lang="es-GT" dirty="0" err="1" smtClean="0"/>
              <a:t>Inappropriate</a:t>
            </a:r>
            <a:r>
              <a:rPr lang="es-GT" dirty="0" smtClean="0"/>
              <a:t> use </a:t>
            </a:r>
            <a:r>
              <a:rPr lang="es-GT" dirty="0" err="1" smtClean="0"/>
              <a:t>is</a:t>
            </a:r>
            <a:r>
              <a:rPr lang="es-GT" dirty="0" smtClean="0"/>
              <a:t> dumping </a:t>
            </a:r>
            <a:r>
              <a:rPr lang="es-GT" dirty="0" err="1" smtClean="0"/>
              <a:t>them</a:t>
            </a:r>
            <a:r>
              <a:rPr lang="es-GT" dirty="0" smtClean="0"/>
              <a:t> </a:t>
            </a:r>
            <a:r>
              <a:rPr lang="es-GT" dirty="0" err="1" smtClean="0"/>
              <a:t>on</a:t>
            </a:r>
            <a:r>
              <a:rPr lang="es-GT" dirty="0" smtClean="0"/>
              <a:t> </a:t>
            </a:r>
            <a:r>
              <a:rPr lang="es-GT" dirty="0" err="1" smtClean="0"/>
              <a:t>your</a:t>
            </a:r>
            <a:r>
              <a:rPr lang="es-GT" dirty="0" smtClean="0"/>
              <a:t> </a:t>
            </a:r>
            <a:r>
              <a:rPr lang="es-GT" dirty="0" err="1" smtClean="0"/>
              <a:t>own</a:t>
            </a:r>
            <a:r>
              <a:rPr lang="es-GT" dirty="0" smtClean="0"/>
              <a:t> web </a:t>
            </a:r>
            <a:r>
              <a:rPr lang="es-GT" dirty="0" err="1" smtClean="0"/>
              <a:t>site</a:t>
            </a:r>
            <a:r>
              <a:rPr lang="es-GT" dirty="0" smtClean="0"/>
              <a:t> and </a:t>
            </a:r>
            <a:r>
              <a:rPr lang="es-GT" dirty="0" err="1" smtClean="0"/>
              <a:t>pretending</a:t>
            </a:r>
            <a:r>
              <a:rPr lang="es-GT" dirty="0" smtClean="0"/>
              <a:t> </a:t>
            </a:r>
            <a:r>
              <a:rPr lang="es-GT" dirty="0" err="1" smtClean="0"/>
              <a:t>they</a:t>
            </a:r>
            <a:r>
              <a:rPr lang="es-GT" dirty="0" smtClean="0"/>
              <a:t> are </a:t>
            </a:r>
            <a:r>
              <a:rPr lang="es-GT" dirty="0" err="1" smtClean="0"/>
              <a:t>your</a:t>
            </a:r>
            <a:r>
              <a:rPr lang="es-GT" dirty="0" smtClean="0"/>
              <a:t> </a:t>
            </a:r>
            <a:r>
              <a:rPr lang="es-GT" dirty="0" err="1" smtClean="0"/>
              <a:t>photos</a:t>
            </a:r>
            <a:r>
              <a:rPr lang="es-GT" dirty="0" smtClean="0"/>
              <a:t>. </a:t>
            </a:r>
            <a:r>
              <a:rPr lang="es-GT" dirty="0" err="1" smtClean="0"/>
              <a:t>The</a:t>
            </a:r>
            <a:r>
              <a:rPr lang="es-GT" dirty="0" smtClean="0"/>
              <a:t> </a:t>
            </a:r>
            <a:r>
              <a:rPr lang="es-GT" dirty="0" err="1" smtClean="0"/>
              <a:t>ethical</a:t>
            </a:r>
            <a:r>
              <a:rPr lang="es-GT" dirty="0" smtClean="0"/>
              <a:t> </a:t>
            </a:r>
            <a:r>
              <a:rPr lang="es-GT" dirty="0" err="1" smtClean="0"/>
              <a:t>way</a:t>
            </a:r>
            <a:r>
              <a:rPr lang="es-GT" dirty="0" smtClean="0"/>
              <a:t> </a:t>
            </a:r>
            <a:r>
              <a:rPr lang="es-GT" dirty="0" err="1" smtClean="0"/>
              <a:t>to</a:t>
            </a:r>
            <a:r>
              <a:rPr lang="es-GT" dirty="0" smtClean="0"/>
              <a:t> do </a:t>
            </a:r>
            <a:r>
              <a:rPr lang="es-GT" dirty="0" err="1" smtClean="0"/>
              <a:t>this</a:t>
            </a:r>
            <a:r>
              <a:rPr lang="es-GT" dirty="0" smtClean="0"/>
              <a:t> </a:t>
            </a:r>
            <a:r>
              <a:rPr lang="es-GT" dirty="0" err="1" smtClean="0"/>
              <a:t>is</a:t>
            </a:r>
            <a:r>
              <a:rPr lang="es-GT" dirty="0" smtClean="0"/>
              <a:t> </a:t>
            </a:r>
            <a:r>
              <a:rPr lang="es-GT" dirty="0" err="1" smtClean="0"/>
              <a:t>to</a:t>
            </a:r>
            <a:r>
              <a:rPr lang="es-GT" dirty="0" smtClean="0"/>
              <a:t> </a:t>
            </a:r>
            <a:r>
              <a:rPr lang="es-GT" dirty="0" err="1" smtClean="0"/>
              <a:t>leave</a:t>
            </a:r>
            <a:r>
              <a:rPr lang="es-GT" dirty="0" smtClean="0"/>
              <a:t> </a:t>
            </a:r>
            <a:r>
              <a:rPr lang="es-GT" dirty="0" err="1" smtClean="0"/>
              <a:t>them</a:t>
            </a:r>
            <a:r>
              <a:rPr lang="es-GT" dirty="0" smtClean="0"/>
              <a:t> </a:t>
            </a:r>
            <a:r>
              <a:rPr lang="es-GT" dirty="0" err="1" smtClean="0"/>
              <a:t>on</a:t>
            </a:r>
            <a:r>
              <a:rPr lang="es-GT" dirty="0" smtClean="0"/>
              <a:t> </a:t>
            </a:r>
            <a:r>
              <a:rPr lang="es-GT" dirty="0" err="1" smtClean="0"/>
              <a:t>the</a:t>
            </a:r>
            <a:r>
              <a:rPr lang="es-GT" dirty="0" smtClean="0"/>
              <a:t> FLAAR web </a:t>
            </a:r>
            <a:r>
              <a:rPr lang="es-GT" dirty="0" err="1" smtClean="0"/>
              <a:t>site</a:t>
            </a:r>
            <a:r>
              <a:rPr lang="es-GT" dirty="0" smtClean="0"/>
              <a:t>(s) and link </a:t>
            </a:r>
            <a:r>
              <a:rPr lang="es-GT" dirty="0" err="1" smtClean="0"/>
              <a:t>to</a:t>
            </a:r>
            <a:r>
              <a:rPr lang="es-GT" dirty="0" smtClean="0"/>
              <a:t> </a:t>
            </a:r>
            <a:r>
              <a:rPr lang="es-GT" dirty="0" err="1" smtClean="0"/>
              <a:t>them</a:t>
            </a:r>
            <a:endParaRPr lang="es-GT" dirty="0" smtClean="0"/>
          </a:p>
          <a:p>
            <a:pPr algn="just">
              <a:buNone/>
              <a:defRPr/>
            </a:pPr>
            <a:r>
              <a:rPr lang="es-GT" dirty="0" smtClean="0"/>
              <a:t>	</a:t>
            </a:r>
            <a:r>
              <a:rPr lang="es-GT" dirty="0" err="1" smtClean="0"/>
              <a:t>If</a:t>
            </a:r>
            <a:r>
              <a:rPr lang="es-GT" dirty="0" smtClean="0"/>
              <a:t> </a:t>
            </a:r>
            <a:r>
              <a:rPr lang="es-GT" dirty="0" err="1" smtClean="0"/>
              <a:t>there</a:t>
            </a:r>
            <a:r>
              <a:rPr lang="es-GT" dirty="0" smtClean="0"/>
              <a:t> are </a:t>
            </a:r>
            <a:r>
              <a:rPr lang="es-GT" dirty="0" err="1" smtClean="0"/>
              <a:t>other</a:t>
            </a:r>
            <a:r>
              <a:rPr lang="es-GT" dirty="0" smtClean="0"/>
              <a:t> pre-</a:t>
            </a:r>
            <a:r>
              <a:rPr lang="es-GT" dirty="0" err="1" smtClean="0"/>
              <a:t>Columbian</a:t>
            </a:r>
            <a:r>
              <a:rPr lang="es-GT" dirty="0" smtClean="0"/>
              <a:t> </a:t>
            </a:r>
            <a:r>
              <a:rPr lang="es-GT" dirty="0" err="1" smtClean="0"/>
              <a:t>Mesoamerican</a:t>
            </a:r>
            <a:r>
              <a:rPr lang="es-GT" dirty="0" smtClean="0"/>
              <a:t> </a:t>
            </a:r>
            <a:r>
              <a:rPr lang="es-GT" dirty="0" err="1" smtClean="0"/>
              <a:t>flowers,plants</a:t>
            </a:r>
            <a:r>
              <a:rPr lang="es-GT" dirty="0" smtClean="0"/>
              <a:t> </a:t>
            </a:r>
            <a:r>
              <a:rPr lang="es-GT" dirty="0" err="1" smtClean="0"/>
              <a:t>or</a:t>
            </a:r>
            <a:r>
              <a:rPr lang="es-GT" dirty="0" smtClean="0"/>
              <a:t> </a:t>
            </a:r>
            <a:r>
              <a:rPr lang="es-GT" dirty="0" err="1" smtClean="0"/>
              <a:t>trees</a:t>
            </a:r>
            <a:r>
              <a:rPr lang="es-GT" dirty="0" smtClean="0"/>
              <a:t> </a:t>
            </a:r>
            <a:r>
              <a:rPr lang="es-GT" dirty="0" err="1" smtClean="0"/>
              <a:t>that</a:t>
            </a:r>
            <a:r>
              <a:rPr lang="es-GT" dirty="0" smtClean="0"/>
              <a:t> </a:t>
            </a:r>
            <a:r>
              <a:rPr lang="es-GT" dirty="0" err="1" smtClean="0"/>
              <a:t>you</a:t>
            </a:r>
            <a:r>
              <a:rPr lang="es-GT" dirty="0" smtClean="0"/>
              <a:t> </a:t>
            </a:r>
            <a:r>
              <a:rPr lang="es-GT" dirty="0" err="1" smtClean="0"/>
              <a:t>really</a:t>
            </a:r>
            <a:r>
              <a:rPr lang="es-GT" dirty="0" smtClean="0"/>
              <a:t> </a:t>
            </a:r>
            <a:r>
              <a:rPr lang="es-GT" dirty="0" err="1" smtClean="0"/>
              <a:t>wish</a:t>
            </a:r>
            <a:r>
              <a:rPr lang="es-GT" dirty="0" smtClean="0"/>
              <a:t> </a:t>
            </a:r>
            <a:r>
              <a:rPr lang="es-GT" dirty="0" err="1" smtClean="0"/>
              <a:t>to</a:t>
            </a:r>
            <a:r>
              <a:rPr lang="es-GT" dirty="0" smtClean="0"/>
              <a:t> </a:t>
            </a:r>
            <a:r>
              <a:rPr lang="es-GT" dirty="0" err="1" smtClean="0"/>
              <a:t>have</a:t>
            </a:r>
            <a:r>
              <a:rPr lang="es-GT" dirty="0" smtClean="0"/>
              <a:t> a PPT </a:t>
            </a:r>
            <a:r>
              <a:rPr lang="es-GT" dirty="0" err="1" smtClean="0"/>
              <a:t>on</a:t>
            </a:r>
            <a:r>
              <a:rPr lang="es-GT" dirty="0" smtClean="0"/>
              <a:t> </a:t>
            </a:r>
            <a:r>
              <a:rPr lang="es-GT" dirty="0" err="1" smtClean="0"/>
              <a:t>from</a:t>
            </a:r>
            <a:r>
              <a:rPr lang="es-GT" dirty="0" smtClean="0"/>
              <a:t> FLAAR, </a:t>
            </a:r>
            <a:r>
              <a:rPr lang="es-GT" dirty="0" err="1" smtClean="0"/>
              <a:t>please</a:t>
            </a:r>
            <a:r>
              <a:rPr lang="es-GT" dirty="0" smtClean="0"/>
              <a:t> </a:t>
            </a:r>
            <a:r>
              <a:rPr lang="es-GT" dirty="0" err="1" smtClean="0"/>
              <a:t>let</a:t>
            </a:r>
            <a:r>
              <a:rPr lang="es-GT" dirty="0" smtClean="0"/>
              <a:t> </a:t>
            </a:r>
            <a:r>
              <a:rPr lang="es-GT" dirty="0" err="1" smtClean="0"/>
              <a:t>us</a:t>
            </a:r>
            <a:r>
              <a:rPr lang="es-GT" dirty="0" smtClean="0"/>
              <a:t> </a:t>
            </a:r>
            <a:r>
              <a:rPr lang="es-GT" dirty="0" err="1" smtClean="0"/>
              <a:t>know</a:t>
            </a:r>
            <a:r>
              <a:rPr lang="es-GT" dirty="0" smtClean="0"/>
              <a:t>. </a:t>
            </a:r>
            <a:r>
              <a:rPr lang="es-GT" dirty="0" err="1" smtClean="0"/>
              <a:t>Also</a:t>
            </a:r>
            <a:r>
              <a:rPr lang="es-GT" dirty="0" smtClean="0"/>
              <a:t>, </a:t>
            </a:r>
            <a:r>
              <a:rPr lang="es-GT" dirty="0" err="1" smtClean="0"/>
              <a:t>if</a:t>
            </a:r>
            <a:r>
              <a:rPr lang="es-GT" dirty="0" smtClean="0"/>
              <a:t> </a:t>
            </a:r>
            <a:r>
              <a:rPr lang="es-GT" dirty="0" err="1" smtClean="0"/>
              <a:t>you</a:t>
            </a:r>
            <a:r>
              <a:rPr lang="es-GT" dirty="0" smtClean="0"/>
              <a:t> </a:t>
            </a:r>
            <a:r>
              <a:rPr lang="es-GT" dirty="0" err="1" smtClean="0"/>
              <a:t>wish</a:t>
            </a:r>
            <a:r>
              <a:rPr lang="es-GT" dirty="0" smtClean="0"/>
              <a:t> </a:t>
            </a:r>
            <a:r>
              <a:rPr lang="es-GT" dirty="0" err="1" smtClean="0"/>
              <a:t>Dr</a:t>
            </a:r>
            <a:r>
              <a:rPr lang="es-GT" dirty="0" smtClean="0"/>
              <a:t> </a:t>
            </a:r>
            <a:r>
              <a:rPr lang="es-GT" dirty="0" err="1" smtClean="0"/>
              <a:t>Hellmuth</a:t>
            </a:r>
            <a:r>
              <a:rPr lang="es-GT" dirty="0" smtClean="0"/>
              <a:t> </a:t>
            </a:r>
            <a:r>
              <a:rPr lang="es-GT" dirty="0" err="1" smtClean="0"/>
              <a:t>to</a:t>
            </a:r>
            <a:r>
              <a:rPr lang="es-GT" dirty="0" smtClean="0"/>
              <a:t> </a:t>
            </a:r>
            <a:r>
              <a:rPr lang="es-GT" dirty="0" err="1" smtClean="0"/>
              <a:t>give</a:t>
            </a:r>
            <a:r>
              <a:rPr lang="es-GT" dirty="0" smtClean="0"/>
              <a:t> </a:t>
            </a:r>
            <a:r>
              <a:rPr lang="es-GT" dirty="0" err="1" smtClean="0"/>
              <a:t>this</a:t>
            </a:r>
            <a:r>
              <a:rPr lang="es-GT" dirty="0" smtClean="0"/>
              <a:t> </a:t>
            </a:r>
            <a:r>
              <a:rPr lang="es-GT" dirty="0" err="1" smtClean="0"/>
              <a:t>lecture</a:t>
            </a:r>
            <a:r>
              <a:rPr lang="es-GT" dirty="0" smtClean="0"/>
              <a:t> </a:t>
            </a:r>
            <a:r>
              <a:rPr lang="es-GT" dirty="0" err="1" smtClean="0"/>
              <a:t>himself</a:t>
            </a:r>
            <a:r>
              <a:rPr lang="es-GT" dirty="0" smtClean="0"/>
              <a:t>, at </a:t>
            </a:r>
            <a:r>
              <a:rPr lang="es-GT" dirty="0" err="1" smtClean="0"/>
              <a:t>your</a:t>
            </a:r>
            <a:r>
              <a:rPr lang="es-GT" dirty="0" smtClean="0"/>
              <a:t> </a:t>
            </a:r>
            <a:r>
              <a:rPr lang="es-GT" dirty="0" err="1" smtClean="0"/>
              <a:t>university</a:t>
            </a:r>
            <a:r>
              <a:rPr lang="es-GT" dirty="0" smtClean="0"/>
              <a:t>, </a:t>
            </a:r>
            <a:r>
              <a:rPr lang="es-GT" dirty="0" err="1" smtClean="0"/>
              <a:t>museum</a:t>
            </a:r>
            <a:r>
              <a:rPr lang="es-GT" dirty="0" smtClean="0"/>
              <a:t>, club, </a:t>
            </a:r>
            <a:r>
              <a:rPr lang="es-GT" dirty="0" err="1" smtClean="0"/>
              <a:t>or</a:t>
            </a:r>
            <a:r>
              <a:rPr lang="es-GT" dirty="0" smtClean="0"/>
              <a:t> </a:t>
            </a:r>
            <a:r>
              <a:rPr lang="es-GT" dirty="0" err="1" smtClean="0"/>
              <a:t>group</a:t>
            </a:r>
            <a:r>
              <a:rPr lang="es-GT" dirty="0" smtClean="0"/>
              <a:t>, </a:t>
            </a:r>
            <a:r>
              <a:rPr lang="es-GT" dirty="0" err="1" smtClean="0"/>
              <a:t>anywhere</a:t>
            </a:r>
            <a:r>
              <a:rPr lang="es-GT" dirty="0" smtClean="0"/>
              <a:t> in </a:t>
            </a:r>
            <a:r>
              <a:rPr lang="es-GT" dirty="0" err="1" smtClean="0"/>
              <a:t>the</a:t>
            </a:r>
            <a:r>
              <a:rPr lang="es-GT" dirty="0" smtClean="0"/>
              <a:t> </a:t>
            </a:r>
            <a:r>
              <a:rPr lang="es-GT" dirty="0" err="1" smtClean="0"/>
              <a:t>world</a:t>
            </a:r>
            <a:r>
              <a:rPr lang="es-GT" dirty="0" smtClean="0"/>
              <a:t>, he </a:t>
            </a:r>
            <a:r>
              <a:rPr lang="es-GT" dirty="0" err="1" smtClean="0"/>
              <a:t>lectures</a:t>
            </a:r>
            <a:r>
              <a:rPr lang="es-GT" dirty="0" smtClean="0"/>
              <a:t> </a:t>
            </a:r>
            <a:r>
              <a:rPr lang="es-GT" dirty="0" err="1" smtClean="0"/>
              <a:t>around</a:t>
            </a:r>
            <a:r>
              <a:rPr lang="es-GT" dirty="0" smtClean="0"/>
              <a:t> </a:t>
            </a:r>
            <a:r>
              <a:rPr lang="es-GT" dirty="0" err="1" smtClean="0"/>
              <a:t>the</a:t>
            </a:r>
            <a:r>
              <a:rPr lang="es-GT" dirty="0" smtClean="0"/>
              <a:t> </a:t>
            </a:r>
            <a:r>
              <a:rPr lang="es-GT" dirty="0" err="1" smtClean="0"/>
              <a:t>world</a:t>
            </a:r>
            <a:r>
              <a:rPr lang="es-GT" dirty="0" smtClean="0"/>
              <a:t> </a:t>
            </a:r>
            <a:r>
              <a:rPr lang="es-GT" dirty="0" err="1" smtClean="0"/>
              <a:t>every</a:t>
            </a:r>
            <a:r>
              <a:rPr lang="es-GT" dirty="0" smtClean="0"/>
              <a:t> </a:t>
            </a:r>
            <a:r>
              <a:rPr lang="es-GT" dirty="0" err="1" smtClean="0"/>
              <a:t>year</a:t>
            </a:r>
            <a:r>
              <a:rPr lang="es-GT" dirty="0" smtClean="0"/>
              <a:t>, </a:t>
            </a:r>
            <a:r>
              <a:rPr lang="es-GT" dirty="0" err="1" smtClean="0"/>
              <a:t>especially</a:t>
            </a:r>
            <a:r>
              <a:rPr lang="es-GT" dirty="0" smtClean="0"/>
              <a:t> </a:t>
            </a:r>
            <a:r>
              <a:rPr lang="es-GT" dirty="0" err="1" smtClean="0"/>
              <a:t>relative</a:t>
            </a:r>
            <a:r>
              <a:rPr lang="es-GT" dirty="0" smtClean="0"/>
              <a:t> </a:t>
            </a:r>
            <a:r>
              <a:rPr lang="es-GT" dirty="0" err="1" smtClean="0"/>
              <a:t>to</a:t>
            </a:r>
            <a:r>
              <a:rPr lang="es-GT" dirty="0" smtClean="0"/>
              <a:t> Maya </a:t>
            </a:r>
            <a:r>
              <a:rPr lang="es-GT" dirty="0" err="1" smtClean="0"/>
              <a:t>iconography</a:t>
            </a:r>
            <a:r>
              <a:rPr lang="es-GT" dirty="0" smtClean="0"/>
              <a:t> of </a:t>
            </a:r>
            <a:r>
              <a:rPr lang="es-GT" dirty="0" err="1" smtClean="0"/>
              <a:t>plants</a:t>
            </a:r>
            <a:r>
              <a:rPr lang="es-GT" dirty="0" smtClean="0"/>
              <a:t> and </a:t>
            </a:r>
            <a:r>
              <a:rPr lang="es-GT" dirty="0" err="1" smtClean="0"/>
              <a:t>animals</a:t>
            </a:r>
            <a:r>
              <a:rPr lang="es-GT" dirty="0" smtClean="0"/>
              <a:t>, and </a:t>
            </a:r>
            <a:r>
              <a:rPr lang="es-GT" dirty="0" err="1" smtClean="0"/>
              <a:t>on</a:t>
            </a:r>
            <a:r>
              <a:rPr lang="es-GT" dirty="0" smtClean="0"/>
              <a:t> digital </a:t>
            </a:r>
            <a:r>
              <a:rPr lang="es-GT" dirty="0" err="1" smtClean="0"/>
              <a:t>photography</a:t>
            </a:r>
            <a:r>
              <a:rPr lang="es-GT" dirty="0" smtClean="0"/>
              <a:t> of flora and fauna.</a:t>
            </a:r>
          </a:p>
          <a:p>
            <a:pPr algn="just">
              <a:buNone/>
              <a:defRPr/>
            </a:pPr>
            <a:r>
              <a:rPr lang="es-GT" dirty="0" smtClean="0"/>
              <a:t>	</a:t>
            </a:r>
            <a:r>
              <a:rPr lang="es-GT" dirty="0" err="1" smtClean="0"/>
              <a:t>If</a:t>
            </a:r>
            <a:r>
              <a:rPr lang="es-GT" dirty="0" smtClean="0"/>
              <a:t> </a:t>
            </a:r>
            <a:r>
              <a:rPr lang="es-GT" dirty="0" err="1" smtClean="0"/>
              <a:t>you</a:t>
            </a:r>
            <a:r>
              <a:rPr lang="es-GT" dirty="0" smtClean="0"/>
              <a:t> </a:t>
            </a:r>
            <a:r>
              <a:rPr lang="es-GT" dirty="0" err="1" smtClean="0"/>
              <a:t>find</a:t>
            </a:r>
            <a:r>
              <a:rPr lang="es-GT" dirty="0" smtClean="0"/>
              <a:t> </a:t>
            </a:r>
            <a:r>
              <a:rPr lang="es-GT" dirty="0" err="1" smtClean="0"/>
              <a:t>this</a:t>
            </a:r>
            <a:r>
              <a:rPr lang="es-GT" dirty="0" smtClean="0"/>
              <a:t> </a:t>
            </a:r>
            <a:r>
              <a:rPr lang="es-GT" dirty="0" err="1" smtClean="0"/>
              <a:t>innovative</a:t>
            </a:r>
            <a:r>
              <a:rPr lang="es-GT" dirty="0" smtClean="0"/>
              <a:t> concept of a non-</a:t>
            </a:r>
            <a:r>
              <a:rPr lang="es-GT" dirty="0" err="1" smtClean="0"/>
              <a:t>profit</a:t>
            </a:r>
            <a:r>
              <a:rPr lang="es-GT" dirty="0" smtClean="0"/>
              <a:t> </a:t>
            </a:r>
            <a:r>
              <a:rPr lang="es-GT" dirty="0" err="1" smtClean="0"/>
              <a:t>research</a:t>
            </a:r>
            <a:r>
              <a:rPr lang="es-GT" dirty="0" smtClean="0"/>
              <a:t> </a:t>
            </a:r>
            <a:r>
              <a:rPr lang="es-GT" dirty="0" err="1" smtClean="0"/>
              <a:t>institute</a:t>
            </a:r>
            <a:r>
              <a:rPr lang="es-GT" dirty="0" smtClean="0"/>
              <a:t> </a:t>
            </a:r>
            <a:r>
              <a:rPr lang="es-GT" dirty="0" err="1" smtClean="0"/>
              <a:t>providing</a:t>
            </a:r>
            <a:r>
              <a:rPr lang="es-GT" dirty="0" smtClean="0"/>
              <a:t> no-</a:t>
            </a:r>
            <a:r>
              <a:rPr lang="es-GT" dirty="0" err="1" smtClean="0"/>
              <a:t>cost</a:t>
            </a:r>
            <a:r>
              <a:rPr lang="es-GT" dirty="0" smtClean="0"/>
              <a:t> PowerPoint </a:t>
            </a:r>
            <a:r>
              <a:rPr lang="es-GT" dirty="0" err="1" smtClean="0"/>
              <a:t>presentations</a:t>
            </a:r>
            <a:r>
              <a:rPr lang="es-GT" dirty="0" smtClean="0"/>
              <a:t> </a:t>
            </a:r>
            <a:r>
              <a:rPr lang="es-GT" dirty="0" err="1" smtClean="0"/>
              <a:t>to</a:t>
            </a:r>
            <a:r>
              <a:rPr lang="es-GT" dirty="0" smtClean="0"/>
              <a:t> </a:t>
            </a:r>
            <a:r>
              <a:rPr lang="es-GT" dirty="0" err="1" smtClean="0"/>
              <a:t>curators</a:t>
            </a:r>
            <a:r>
              <a:rPr lang="es-GT" dirty="0" smtClean="0"/>
              <a:t>, </a:t>
            </a:r>
            <a:r>
              <a:rPr lang="es-GT" dirty="0" err="1" smtClean="0"/>
              <a:t>faculty</a:t>
            </a:r>
            <a:r>
              <a:rPr lang="es-GT" dirty="0" smtClean="0"/>
              <a:t>, and </a:t>
            </a:r>
            <a:r>
              <a:rPr lang="es-GT" dirty="0" err="1" smtClean="0"/>
              <a:t>students</a:t>
            </a:r>
            <a:r>
              <a:rPr lang="es-GT" dirty="0" smtClean="0"/>
              <a:t> as a </a:t>
            </a:r>
            <a:r>
              <a:rPr lang="es-GT" dirty="0" err="1" smtClean="0"/>
              <a:t>good</a:t>
            </a:r>
            <a:r>
              <a:rPr lang="es-GT" dirty="0" smtClean="0"/>
              <a:t> idea, </a:t>
            </a:r>
            <a:r>
              <a:rPr lang="es-GT" dirty="0" err="1" smtClean="0"/>
              <a:t>please</a:t>
            </a:r>
            <a:r>
              <a:rPr lang="es-GT" dirty="0" smtClean="0"/>
              <a:t> </a:t>
            </a:r>
            <a:r>
              <a:rPr lang="es-GT" dirty="0" err="1" smtClean="0"/>
              <a:t>let</a:t>
            </a:r>
            <a:r>
              <a:rPr lang="es-GT" dirty="0" smtClean="0"/>
              <a:t> </a:t>
            </a:r>
            <a:r>
              <a:rPr lang="es-GT" dirty="0" err="1" smtClean="0"/>
              <a:t>us</a:t>
            </a:r>
            <a:r>
              <a:rPr lang="es-GT" dirty="0" smtClean="0"/>
              <a:t> </a:t>
            </a:r>
            <a:r>
              <a:rPr lang="es-GT" dirty="0" err="1" smtClean="0"/>
              <a:t>know</a:t>
            </a:r>
            <a:r>
              <a:rPr lang="es-GT" dirty="0" smtClean="0"/>
              <a:t>.</a:t>
            </a:r>
            <a:endParaRPr lang="en-US" dirty="0" smtClean="0"/>
          </a:p>
          <a:p>
            <a:pPr algn="just">
              <a:buNone/>
              <a:defRPr/>
            </a:pPr>
            <a:r>
              <a:rPr lang="en-US" dirty="0" smtClean="0"/>
              <a:t>	If you find any error or omission in this presentation, or if you know anything that we missed, please let us know to consider it. Write to </a:t>
            </a:r>
            <a:r>
              <a:rPr lang="en-US" dirty="0" smtClean="0">
                <a:hlinkClick r:id="rId4"/>
              </a:rPr>
              <a:t>FrontDesk@FLAAR.org</a:t>
            </a:r>
            <a:endParaRPr lang="en-US" dirty="0" smtClean="0"/>
          </a:p>
          <a:p>
            <a:pPr algn="just">
              <a:buNone/>
              <a:defRPr/>
            </a:pPr>
            <a:r>
              <a:rPr lang="en-US" dirty="0" smtClean="0"/>
              <a:t>	We have deliberately left the PPT with no text so the speaker who borrows this can add their own words.</a:t>
            </a:r>
          </a:p>
          <a:p>
            <a:endParaRPr lang="en-US" dirty="0"/>
          </a:p>
        </p:txBody>
      </p:sp>
      <p:pic>
        <p:nvPicPr>
          <p:cNvPr id="4" name="Picture 2" descr="C:\Documents and Settings\Jacqueline Najera\Escritorio\JDMO\logos\FLAAR_Mesoamerica_Logo_2.jpg"/>
          <p:cNvPicPr>
            <a:picLocks noChangeAspect="1" noChangeArrowheads="1"/>
          </p:cNvPicPr>
          <p:nvPr/>
        </p:nvPicPr>
        <p:blipFill>
          <a:blip r:embed="rId5" cstate="print"/>
          <a:srcRect/>
          <a:stretch>
            <a:fillRect/>
          </a:stretch>
        </p:blipFill>
        <p:spPr bwMode="auto">
          <a:xfrm>
            <a:off x="128969" y="188640"/>
            <a:ext cx="1562711" cy="1296144"/>
          </a:xfrm>
          <a:prstGeom prst="rect">
            <a:avLst/>
          </a:prstGeom>
          <a:noFill/>
        </p:spPr>
      </p:pic>
      <p:sp>
        <p:nvSpPr>
          <p:cNvPr id="5" name="TextBox 4"/>
          <p:cNvSpPr txBox="1"/>
          <p:nvPr/>
        </p:nvSpPr>
        <p:spPr>
          <a:xfrm>
            <a:off x="-36512" y="6525344"/>
            <a:ext cx="1872208" cy="261610"/>
          </a:xfrm>
          <a:prstGeom prst="rect">
            <a:avLst/>
          </a:prstGeom>
          <a:noFill/>
        </p:spPr>
        <p:txBody>
          <a:bodyPr wrap="square" rtlCol="0">
            <a:spAutoFit/>
          </a:bodyPr>
          <a:lstStyle/>
          <a:p>
            <a:r>
              <a:rPr lang="en-US" sz="1100" dirty="0" smtClean="0"/>
              <a:t>www.Maya-ethnobotany.org</a:t>
            </a:r>
            <a:endParaRPr lang="es-GT" sz="1100" dirty="0"/>
          </a:p>
        </p:txBody>
      </p:sp>
      <p:sp>
        <p:nvSpPr>
          <p:cNvPr id="6" name="TextBox 5"/>
          <p:cNvSpPr txBox="1"/>
          <p:nvPr/>
        </p:nvSpPr>
        <p:spPr>
          <a:xfrm>
            <a:off x="7127776" y="6581001"/>
            <a:ext cx="2016224" cy="276999"/>
          </a:xfrm>
          <a:prstGeom prst="rect">
            <a:avLst/>
          </a:prstGeom>
          <a:noFill/>
        </p:spPr>
        <p:txBody>
          <a:bodyPr wrap="square" rtlCol="0">
            <a:spAutoFit/>
          </a:bodyPr>
          <a:lstStyle/>
          <a:p>
            <a:r>
              <a:rPr lang="en-US" sz="1200" b="1" dirty="0" smtClean="0"/>
              <a:t>© FLAAR Mesoamerica 2011</a:t>
            </a:r>
            <a:endParaRPr lang="es-GT" sz="1200" b="1" dirty="0"/>
          </a:p>
        </p:txBody>
      </p:sp>
      <p:sp>
        <p:nvSpPr>
          <p:cNvPr id="7" name="Rectangle 6"/>
          <p:cNvSpPr/>
          <p:nvPr/>
        </p:nvSpPr>
        <p:spPr>
          <a:xfrm>
            <a:off x="1835696" y="6488668"/>
            <a:ext cx="301686" cy="369332"/>
          </a:xfrm>
          <a:prstGeom prst="rect">
            <a:avLst/>
          </a:prstGeom>
        </p:spPr>
        <p:txBody>
          <a:bodyPr wrap="none">
            <a:spAutoFit/>
          </a:bodyPr>
          <a:lstStyle/>
          <a:p>
            <a:r>
              <a:rPr lang="en-US" b="1" dirty="0" smtClean="0"/>
              <a:t>1</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598096" cy="1112168"/>
          </a:xfrm>
        </p:spPr>
        <p:txBody>
          <a:bodyPr>
            <a:normAutofit fontScale="90000"/>
          </a:bodyPr>
          <a:lstStyle/>
          <a:p>
            <a:r>
              <a:rPr lang="en-US" dirty="0" smtClean="0"/>
              <a:t>A sacred plant, Morro Tree (</a:t>
            </a:r>
            <a:r>
              <a:rPr lang="en-US" i="1" dirty="0" err="1" smtClean="0"/>
              <a:t>Crescentia</a:t>
            </a:r>
            <a:r>
              <a:rPr lang="en-US" i="1" dirty="0" smtClean="0"/>
              <a:t> </a:t>
            </a:r>
            <a:r>
              <a:rPr lang="en-US" i="1" dirty="0" err="1" smtClean="0"/>
              <a:t>alata</a:t>
            </a:r>
            <a:r>
              <a:rPr lang="en-US" dirty="0" smtClean="0"/>
              <a:t>)  </a:t>
            </a:r>
            <a:endParaRPr lang="en-US" dirty="0"/>
          </a:p>
        </p:txBody>
      </p:sp>
      <p:pic>
        <p:nvPicPr>
          <p:cNvPr id="4" name="Picture 2" descr="C:\Documents and Settings\Jacqueline Najera\Escritorio\JDMO\logos\FLAAR_Mesoamerica_Logo_2.jpg"/>
          <p:cNvPicPr>
            <a:picLocks noChangeAspect="1" noChangeArrowheads="1"/>
          </p:cNvPicPr>
          <p:nvPr/>
        </p:nvPicPr>
        <p:blipFill>
          <a:blip r:embed="rId3" cstate="print"/>
          <a:srcRect/>
          <a:stretch>
            <a:fillRect/>
          </a:stretch>
        </p:blipFill>
        <p:spPr bwMode="auto">
          <a:xfrm>
            <a:off x="128969" y="188640"/>
            <a:ext cx="1562711" cy="1296144"/>
          </a:xfrm>
          <a:prstGeom prst="rect">
            <a:avLst/>
          </a:prstGeom>
          <a:noFill/>
        </p:spPr>
      </p:pic>
      <p:sp>
        <p:nvSpPr>
          <p:cNvPr id="5" name="TextBox 4"/>
          <p:cNvSpPr txBox="1"/>
          <p:nvPr/>
        </p:nvSpPr>
        <p:spPr>
          <a:xfrm>
            <a:off x="-36512" y="6525344"/>
            <a:ext cx="1872208" cy="261610"/>
          </a:xfrm>
          <a:prstGeom prst="rect">
            <a:avLst/>
          </a:prstGeom>
          <a:noFill/>
        </p:spPr>
        <p:txBody>
          <a:bodyPr wrap="square" rtlCol="0">
            <a:spAutoFit/>
          </a:bodyPr>
          <a:lstStyle/>
          <a:p>
            <a:r>
              <a:rPr lang="en-US" sz="1100" dirty="0" smtClean="0"/>
              <a:t>www.Maya-ethnobotany.org</a:t>
            </a:r>
            <a:endParaRPr lang="es-GT" sz="1100" dirty="0"/>
          </a:p>
        </p:txBody>
      </p:sp>
      <p:sp>
        <p:nvSpPr>
          <p:cNvPr id="6" name="TextBox 5"/>
          <p:cNvSpPr txBox="1"/>
          <p:nvPr/>
        </p:nvSpPr>
        <p:spPr>
          <a:xfrm>
            <a:off x="7127776" y="6581001"/>
            <a:ext cx="2016224" cy="276999"/>
          </a:xfrm>
          <a:prstGeom prst="rect">
            <a:avLst/>
          </a:prstGeom>
          <a:noFill/>
        </p:spPr>
        <p:txBody>
          <a:bodyPr wrap="square" rtlCol="0">
            <a:spAutoFit/>
          </a:bodyPr>
          <a:lstStyle/>
          <a:p>
            <a:r>
              <a:rPr lang="en-US" sz="1200" b="1" dirty="0" smtClean="0"/>
              <a:t>© FLAAR Mesoamerica 2011</a:t>
            </a:r>
            <a:endParaRPr lang="es-GT" sz="1200" b="1" dirty="0"/>
          </a:p>
        </p:txBody>
      </p:sp>
      <p:pic>
        <p:nvPicPr>
          <p:cNvPr id="10" name="Content Placeholder 9" descr="morro_Crescentia_alata_tree_644.JPG"/>
          <p:cNvPicPr>
            <a:picLocks noGrp="1" noChangeAspect="1"/>
          </p:cNvPicPr>
          <p:nvPr>
            <p:ph idx="1"/>
          </p:nvPr>
        </p:nvPicPr>
        <p:blipFill>
          <a:blip r:embed="rId4" cstate="print"/>
          <a:srcRect r="4310" b="4368"/>
          <a:stretch>
            <a:fillRect/>
          </a:stretch>
        </p:blipFill>
        <p:spPr>
          <a:xfrm>
            <a:off x="1835696" y="1700808"/>
            <a:ext cx="5760640" cy="4320480"/>
          </a:xfrm>
          <a:ln>
            <a:solidFill>
              <a:schemeClr val="tx1"/>
            </a:solidFill>
          </a:ln>
        </p:spPr>
      </p:pic>
      <p:sp>
        <p:nvSpPr>
          <p:cNvPr id="7" name="Rectangle 6"/>
          <p:cNvSpPr/>
          <p:nvPr/>
        </p:nvSpPr>
        <p:spPr>
          <a:xfrm>
            <a:off x="1835696" y="6488668"/>
            <a:ext cx="301686" cy="369332"/>
          </a:xfrm>
          <a:prstGeom prst="rect">
            <a:avLst/>
          </a:prstGeom>
        </p:spPr>
        <p:txBody>
          <a:bodyPr wrap="none">
            <a:spAutoFit/>
          </a:bodyPr>
          <a:lstStyle/>
          <a:p>
            <a:r>
              <a:rPr lang="en-US" b="1" dirty="0" smtClean="0"/>
              <a:t>2</a:t>
            </a:r>
            <a:endParaRPr lang="en-US" dirty="0"/>
          </a:p>
        </p:txBody>
      </p:sp>
      <p:sp>
        <p:nvSpPr>
          <p:cNvPr id="8" name="Content Placeholder 2"/>
          <p:cNvSpPr txBox="1">
            <a:spLocks/>
          </p:cNvSpPr>
          <p:nvPr/>
        </p:nvSpPr>
        <p:spPr>
          <a:xfrm>
            <a:off x="1835696" y="6021288"/>
            <a:ext cx="3456384" cy="288032"/>
          </a:xfrm>
          <a:prstGeom prst="rect">
            <a:avLst/>
          </a:prstGeom>
        </p:spPr>
        <p:txBody>
          <a:bodyPr vert="horz" lIns="91440" tIns="45720" rIns="91440" bIns="45720" rtlCol="0">
            <a:normAutofit/>
          </a:bodyPr>
          <a:lstStyle/>
          <a:p>
            <a:pPr marL="457200" lvl="0" indent="-457200">
              <a:spcBef>
                <a:spcPts val="1800"/>
              </a:spcBef>
              <a:buClr>
                <a:schemeClr val="accent1"/>
              </a:buClr>
              <a:buSzPct val="80000"/>
              <a:defRPr/>
            </a:pPr>
            <a:r>
              <a:rPr kumimoji="0" lang="es-GT" sz="900" b="0" i="0" u="none" strike="noStrike" kern="1200" cap="none" spc="0" normalizeH="0" baseline="0" noProof="0" dirty="0" smtClean="0">
                <a:ln>
                  <a:noFill/>
                </a:ln>
                <a:effectLst/>
                <a:uLnTx/>
                <a:uFillTx/>
                <a:latin typeface="+mn-lt"/>
                <a:ea typeface="+mn-ea"/>
                <a:cs typeface="+mn-cs"/>
              </a:rPr>
              <a:t>Folder: </a:t>
            </a:r>
            <a:r>
              <a:rPr lang="es-GT" sz="900" dirty="0" err="1" smtClean="0"/>
              <a:t>Ethnobotany</a:t>
            </a:r>
            <a:r>
              <a:rPr lang="es-GT" sz="900" dirty="0" smtClean="0"/>
              <a:t>; morro_Crescentia_alata_tree_644</a:t>
            </a:r>
            <a:endParaRPr kumimoji="0" lang="es-GT" sz="900" b="0" i="0" u="none" strike="noStrike" kern="1200" cap="none" spc="0" normalizeH="0" baseline="0" noProof="0" dirty="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0" y="260648"/>
            <a:ext cx="6248400" cy="1143000"/>
          </a:xfrm>
        </p:spPr>
        <p:txBody>
          <a:bodyPr>
            <a:normAutofit fontScale="90000"/>
          </a:bodyPr>
          <a:lstStyle/>
          <a:p>
            <a:r>
              <a:rPr lang="en-US" dirty="0" smtClean="0"/>
              <a:t>A sacred plant, Morro Tree (</a:t>
            </a:r>
            <a:r>
              <a:rPr lang="en-US" i="1" dirty="0" err="1" smtClean="0"/>
              <a:t>Crescentia</a:t>
            </a:r>
            <a:r>
              <a:rPr lang="en-US" i="1" dirty="0" smtClean="0"/>
              <a:t> </a:t>
            </a:r>
            <a:r>
              <a:rPr lang="en-US" i="1" dirty="0" err="1" smtClean="0"/>
              <a:t>alata</a:t>
            </a:r>
            <a:r>
              <a:rPr lang="en-US" dirty="0" smtClean="0"/>
              <a:t>) </a:t>
            </a:r>
            <a:endParaRPr lang="en-US" dirty="0"/>
          </a:p>
        </p:txBody>
      </p:sp>
      <p:pic>
        <p:nvPicPr>
          <p:cNvPr id="4" name="Picture 2" descr="C:\Documents and Settings\Jacqueline Najera\Escritorio\JDMO\logos\FLAAR_Mesoamerica_Logo_2.jpg"/>
          <p:cNvPicPr>
            <a:picLocks noChangeAspect="1" noChangeArrowheads="1"/>
          </p:cNvPicPr>
          <p:nvPr/>
        </p:nvPicPr>
        <p:blipFill>
          <a:blip r:embed="rId3" cstate="print"/>
          <a:srcRect/>
          <a:stretch>
            <a:fillRect/>
          </a:stretch>
        </p:blipFill>
        <p:spPr bwMode="auto">
          <a:xfrm>
            <a:off x="128969" y="188640"/>
            <a:ext cx="1562711" cy="1296144"/>
          </a:xfrm>
          <a:prstGeom prst="rect">
            <a:avLst/>
          </a:prstGeom>
          <a:noFill/>
        </p:spPr>
      </p:pic>
      <p:sp>
        <p:nvSpPr>
          <p:cNvPr id="5" name="TextBox 4"/>
          <p:cNvSpPr txBox="1"/>
          <p:nvPr/>
        </p:nvSpPr>
        <p:spPr>
          <a:xfrm>
            <a:off x="-36512" y="6525344"/>
            <a:ext cx="1872208" cy="261610"/>
          </a:xfrm>
          <a:prstGeom prst="rect">
            <a:avLst/>
          </a:prstGeom>
          <a:noFill/>
        </p:spPr>
        <p:txBody>
          <a:bodyPr wrap="square" rtlCol="0">
            <a:spAutoFit/>
          </a:bodyPr>
          <a:lstStyle/>
          <a:p>
            <a:r>
              <a:rPr lang="en-US" sz="1100" dirty="0" smtClean="0"/>
              <a:t>www.Maya-ethnobotany.org</a:t>
            </a:r>
            <a:endParaRPr lang="es-GT" sz="1100" dirty="0"/>
          </a:p>
        </p:txBody>
      </p:sp>
      <p:sp>
        <p:nvSpPr>
          <p:cNvPr id="6" name="TextBox 5"/>
          <p:cNvSpPr txBox="1"/>
          <p:nvPr/>
        </p:nvSpPr>
        <p:spPr>
          <a:xfrm>
            <a:off x="7127776" y="6581001"/>
            <a:ext cx="2016224" cy="276999"/>
          </a:xfrm>
          <a:prstGeom prst="rect">
            <a:avLst/>
          </a:prstGeom>
          <a:noFill/>
        </p:spPr>
        <p:txBody>
          <a:bodyPr wrap="square" rtlCol="0">
            <a:spAutoFit/>
          </a:bodyPr>
          <a:lstStyle/>
          <a:p>
            <a:r>
              <a:rPr lang="en-US" sz="1200" b="1" dirty="0" smtClean="0"/>
              <a:t>© FLAAR Mesoamerica 2011</a:t>
            </a:r>
            <a:endParaRPr lang="es-GT" sz="1200" b="1" dirty="0"/>
          </a:p>
        </p:txBody>
      </p:sp>
      <p:sp>
        <p:nvSpPr>
          <p:cNvPr id="8" name="Rectangle 7"/>
          <p:cNvSpPr/>
          <p:nvPr/>
        </p:nvSpPr>
        <p:spPr>
          <a:xfrm>
            <a:off x="5724128" y="2276872"/>
            <a:ext cx="3168352" cy="1754326"/>
          </a:xfrm>
          <a:prstGeom prst="rect">
            <a:avLst/>
          </a:prstGeom>
        </p:spPr>
        <p:txBody>
          <a:bodyPr wrap="square">
            <a:spAutoFit/>
          </a:bodyPr>
          <a:lstStyle/>
          <a:p>
            <a:r>
              <a:rPr lang="en-US" dirty="0" smtClean="0"/>
              <a:t>Family: </a:t>
            </a:r>
            <a:r>
              <a:rPr lang="en-US" dirty="0" err="1" smtClean="0"/>
              <a:t>Bignoniaceae</a:t>
            </a:r>
            <a:endParaRPr lang="en-US" dirty="0" smtClean="0"/>
          </a:p>
          <a:p>
            <a:r>
              <a:rPr lang="en-US" dirty="0" err="1" smtClean="0"/>
              <a:t>Sientific</a:t>
            </a:r>
            <a:r>
              <a:rPr lang="en-US" dirty="0" smtClean="0"/>
              <a:t> name: </a:t>
            </a:r>
            <a:r>
              <a:rPr lang="en-US" i="1" dirty="0" smtClean="0"/>
              <a:t>Crescentia </a:t>
            </a:r>
            <a:r>
              <a:rPr lang="en-US" i="1" dirty="0" err="1" smtClean="0"/>
              <a:t>alata</a:t>
            </a:r>
            <a:endParaRPr lang="en-US" i="1" dirty="0" smtClean="0"/>
          </a:p>
          <a:p>
            <a:r>
              <a:rPr lang="en-US" dirty="0" smtClean="0"/>
              <a:t>Common name: Morro</a:t>
            </a:r>
          </a:p>
          <a:p>
            <a:endParaRPr lang="en-US" dirty="0" smtClean="0"/>
          </a:p>
          <a:p>
            <a:r>
              <a:rPr lang="en-US" dirty="0" smtClean="0"/>
              <a:t>Distribution: From Mexico to Colombia, Peru and Brazil. </a:t>
            </a:r>
            <a:endParaRPr lang="en-US" dirty="0"/>
          </a:p>
        </p:txBody>
      </p:sp>
      <p:sp>
        <p:nvSpPr>
          <p:cNvPr id="9" name="Rectangle 8"/>
          <p:cNvSpPr/>
          <p:nvPr/>
        </p:nvSpPr>
        <p:spPr>
          <a:xfrm>
            <a:off x="1835696" y="6488668"/>
            <a:ext cx="301686" cy="369332"/>
          </a:xfrm>
          <a:prstGeom prst="rect">
            <a:avLst/>
          </a:prstGeom>
        </p:spPr>
        <p:txBody>
          <a:bodyPr wrap="none">
            <a:spAutoFit/>
          </a:bodyPr>
          <a:lstStyle/>
          <a:p>
            <a:r>
              <a:rPr lang="es-MX" b="1" dirty="0" smtClean="0"/>
              <a:t>3</a:t>
            </a:r>
            <a:endParaRPr lang="en-US" dirty="0"/>
          </a:p>
        </p:txBody>
      </p:sp>
      <p:pic>
        <p:nvPicPr>
          <p:cNvPr id="12" name="Content Placeholder 11" descr="morro_Crescentia_alata_many_660.JPG"/>
          <p:cNvPicPr>
            <a:picLocks noGrp="1" noChangeAspect="1"/>
          </p:cNvPicPr>
          <p:nvPr>
            <p:ph idx="1"/>
          </p:nvPr>
        </p:nvPicPr>
        <p:blipFill>
          <a:blip r:embed="rId4" cstate="print"/>
          <a:stretch>
            <a:fillRect/>
          </a:stretch>
        </p:blipFill>
        <p:spPr>
          <a:xfrm>
            <a:off x="2051720" y="1772816"/>
            <a:ext cx="3134264" cy="4176464"/>
          </a:xfrm>
          <a:ln>
            <a:solidFill>
              <a:schemeClr val="accent1"/>
            </a:solidFill>
          </a:ln>
        </p:spPr>
      </p:pic>
      <p:sp>
        <p:nvSpPr>
          <p:cNvPr id="13" name="Content Placeholder 2"/>
          <p:cNvSpPr txBox="1">
            <a:spLocks/>
          </p:cNvSpPr>
          <p:nvPr/>
        </p:nvSpPr>
        <p:spPr>
          <a:xfrm>
            <a:off x="1979712" y="5949280"/>
            <a:ext cx="4464496" cy="288032"/>
          </a:xfrm>
          <a:prstGeom prst="rect">
            <a:avLst/>
          </a:prstGeom>
        </p:spPr>
        <p:txBody>
          <a:bodyPr vert="horz" lIns="91440" tIns="45720" rIns="91440" bIns="45720" rtlCol="0">
            <a:normAutofit/>
          </a:bodyPr>
          <a:lstStyle/>
          <a:p>
            <a:pPr marL="457200" lvl="0" indent="-457200">
              <a:spcBef>
                <a:spcPts val="1800"/>
              </a:spcBef>
              <a:buClr>
                <a:schemeClr val="accent1"/>
              </a:buClr>
              <a:buSzPct val="80000"/>
              <a:defRPr/>
            </a:pPr>
            <a:r>
              <a:rPr kumimoji="0" lang="es-GT" sz="900" b="0" i="0" u="none" strike="noStrike" kern="1200" cap="none" spc="0" normalizeH="0" baseline="0" noProof="0" dirty="0" smtClean="0">
                <a:ln>
                  <a:noFill/>
                </a:ln>
                <a:effectLst/>
                <a:uLnTx/>
                <a:uFillTx/>
                <a:latin typeface="+mn-lt"/>
                <a:ea typeface="+mn-ea"/>
                <a:cs typeface="+mn-cs"/>
              </a:rPr>
              <a:t>Folder: </a:t>
            </a:r>
            <a:r>
              <a:rPr lang="es-GT" sz="900" dirty="0" err="1" smtClean="0"/>
              <a:t>Ethnobotany</a:t>
            </a:r>
            <a:r>
              <a:rPr lang="es-GT" sz="900" dirty="0" smtClean="0"/>
              <a:t>; morro_Crescentia_alata_many_660</a:t>
            </a:r>
            <a:endParaRPr kumimoji="0" lang="es-GT" sz="900" b="0" i="0" u="none" strike="noStrike" kern="1200" cap="none" spc="0" normalizeH="0" baseline="0" noProof="0" dirty="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68144" y="2204864"/>
            <a:ext cx="3275856" cy="2585323"/>
          </a:xfrm>
          <a:prstGeom prst="rect">
            <a:avLst/>
          </a:prstGeom>
        </p:spPr>
        <p:txBody>
          <a:bodyPr wrap="square">
            <a:spAutoFit/>
          </a:bodyPr>
          <a:lstStyle/>
          <a:p>
            <a:endParaRPr lang="es-MX" dirty="0" smtClean="0"/>
          </a:p>
          <a:p>
            <a:r>
              <a:rPr lang="es-MX" dirty="0" err="1" smtClean="0"/>
              <a:t>This</a:t>
            </a:r>
            <a:r>
              <a:rPr lang="es-MX" dirty="0" smtClean="0"/>
              <a:t> </a:t>
            </a:r>
            <a:r>
              <a:rPr lang="es-MX" dirty="0" err="1" smtClean="0"/>
              <a:t>species</a:t>
            </a:r>
            <a:r>
              <a:rPr lang="es-MX" dirty="0" smtClean="0"/>
              <a:t> </a:t>
            </a:r>
            <a:r>
              <a:rPr lang="es-MX" dirty="0" err="1" smtClean="0"/>
              <a:t>is</a:t>
            </a:r>
            <a:r>
              <a:rPr lang="es-MX" dirty="0" smtClean="0"/>
              <a:t> </a:t>
            </a:r>
            <a:r>
              <a:rPr lang="es-MX" dirty="0" err="1" smtClean="0"/>
              <a:t>cauliflorous</a:t>
            </a:r>
            <a:r>
              <a:rPr lang="es-MX" dirty="0" smtClean="0"/>
              <a:t>, </a:t>
            </a:r>
            <a:r>
              <a:rPr lang="es-MX" dirty="0" err="1" smtClean="0"/>
              <a:t>meaning</a:t>
            </a:r>
            <a:r>
              <a:rPr lang="es-MX" dirty="0" smtClean="0"/>
              <a:t> </a:t>
            </a:r>
            <a:r>
              <a:rPr lang="es-MX" dirty="0" err="1" smtClean="0"/>
              <a:t>that</a:t>
            </a:r>
            <a:r>
              <a:rPr lang="es-MX" dirty="0" smtClean="0"/>
              <a:t> </a:t>
            </a:r>
            <a:r>
              <a:rPr lang="es-MX" dirty="0" err="1" smtClean="0"/>
              <a:t>the</a:t>
            </a:r>
            <a:r>
              <a:rPr lang="es-MX" dirty="0" smtClean="0"/>
              <a:t> </a:t>
            </a:r>
            <a:r>
              <a:rPr lang="es-MX" dirty="0" err="1" smtClean="0"/>
              <a:t>fruit</a:t>
            </a:r>
            <a:r>
              <a:rPr lang="es-MX" dirty="0" smtClean="0"/>
              <a:t> and </a:t>
            </a:r>
            <a:r>
              <a:rPr lang="es-MX" dirty="0" err="1" smtClean="0"/>
              <a:t>the</a:t>
            </a:r>
            <a:r>
              <a:rPr lang="es-MX" dirty="0" smtClean="0"/>
              <a:t> </a:t>
            </a:r>
            <a:r>
              <a:rPr lang="es-MX" dirty="0" err="1" smtClean="0"/>
              <a:t>flowers</a:t>
            </a:r>
            <a:r>
              <a:rPr lang="es-MX" dirty="0" smtClean="0"/>
              <a:t> </a:t>
            </a:r>
            <a:r>
              <a:rPr lang="es-MX" dirty="0" err="1" smtClean="0"/>
              <a:t>grow</a:t>
            </a:r>
            <a:r>
              <a:rPr lang="es-MX" dirty="0" smtClean="0"/>
              <a:t> </a:t>
            </a:r>
            <a:r>
              <a:rPr lang="es-MX" dirty="0" err="1" smtClean="0"/>
              <a:t>directly</a:t>
            </a:r>
            <a:r>
              <a:rPr lang="es-MX" dirty="0" smtClean="0"/>
              <a:t> </a:t>
            </a:r>
            <a:r>
              <a:rPr lang="es-MX" dirty="0" err="1" smtClean="0"/>
              <a:t>attached</a:t>
            </a:r>
            <a:r>
              <a:rPr lang="es-MX" dirty="0" smtClean="0"/>
              <a:t> </a:t>
            </a:r>
            <a:r>
              <a:rPr lang="es-MX" dirty="0" err="1" smtClean="0"/>
              <a:t>to</a:t>
            </a:r>
            <a:r>
              <a:rPr lang="es-MX" dirty="0" smtClean="0"/>
              <a:t> </a:t>
            </a:r>
            <a:r>
              <a:rPr lang="es-MX" dirty="0" err="1" smtClean="0"/>
              <a:t>the</a:t>
            </a:r>
            <a:r>
              <a:rPr lang="es-MX" dirty="0" smtClean="0"/>
              <a:t> </a:t>
            </a:r>
            <a:r>
              <a:rPr lang="es-MX" dirty="0" err="1" smtClean="0"/>
              <a:t>trunk</a:t>
            </a:r>
            <a:r>
              <a:rPr lang="es-MX" dirty="0" smtClean="0"/>
              <a:t> and </a:t>
            </a:r>
            <a:r>
              <a:rPr lang="es-MX" dirty="0" err="1" smtClean="0"/>
              <a:t>branches</a:t>
            </a:r>
            <a:r>
              <a:rPr lang="es-MX" dirty="0" smtClean="0"/>
              <a:t>.</a:t>
            </a:r>
          </a:p>
          <a:p>
            <a:endParaRPr lang="es-MX" dirty="0" smtClean="0"/>
          </a:p>
          <a:p>
            <a:r>
              <a:rPr lang="es-MX" dirty="0" err="1" smtClean="0"/>
              <a:t>Another</a:t>
            </a:r>
            <a:r>
              <a:rPr lang="es-MX" dirty="0" smtClean="0"/>
              <a:t> </a:t>
            </a:r>
            <a:r>
              <a:rPr lang="es-MX" dirty="0" err="1" smtClean="0"/>
              <a:t>tree</a:t>
            </a:r>
            <a:r>
              <a:rPr lang="es-MX" dirty="0" smtClean="0"/>
              <a:t> </a:t>
            </a:r>
            <a:r>
              <a:rPr lang="es-MX" dirty="0" err="1" smtClean="0"/>
              <a:t>that</a:t>
            </a:r>
            <a:r>
              <a:rPr lang="es-MX" dirty="0" smtClean="0"/>
              <a:t> </a:t>
            </a:r>
            <a:r>
              <a:rPr lang="es-MX" dirty="0" err="1" smtClean="0"/>
              <a:t>is</a:t>
            </a:r>
            <a:r>
              <a:rPr lang="es-MX" dirty="0" smtClean="0"/>
              <a:t> </a:t>
            </a:r>
            <a:r>
              <a:rPr lang="es-MX" dirty="0" err="1" smtClean="0"/>
              <a:t>cauliflorous</a:t>
            </a:r>
            <a:r>
              <a:rPr lang="es-MX" dirty="0" smtClean="0"/>
              <a:t> </a:t>
            </a:r>
            <a:r>
              <a:rPr lang="es-MX" dirty="0" err="1" smtClean="0"/>
              <a:t>is</a:t>
            </a:r>
            <a:r>
              <a:rPr lang="es-MX" dirty="0" smtClean="0"/>
              <a:t> cacao </a:t>
            </a:r>
            <a:r>
              <a:rPr lang="es-MX" dirty="0" err="1" smtClean="0"/>
              <a:t>trees</a:t>
            </a:r>
            <a:r>
              <a:rPr lang="es-MX" dirty="0" smtClean="0"/>
              <a:t> ( </a:t>
            </a:r>
            <a:r>
              <a:rPr lang="es-MX" i="1" dirty="0" err="1" smtClean="0"/>
              <a:t>Theobroma</a:t>
            </a:r>
            <a:r>
              <a:rPr lang="es-MX" i="1" dirty="0" smtClean="0"/>
              <a:t> cacao</a:t>
            </a:r>
            <a:r>
              <a:rPr lang="es-MX" dirty="0" smtClean="0"/>
              <a:t>).</a:t>
            </a:r>
            <a:endParaRPr lang="en-US" dirty="0" smtClean="0"/>
          </a:p>
        </p:txBody>
      </p:sp>
      <p:sp>
        <p:nvSpPr>
          <p:cNvPr id="6" name="Title 1"/>
          <p:cNvSpPr txBox="1">
            <a:spLocks/>
          </p:cNvSpPr>
          <p:nvPr/>
        </p:nvSpPr>
        <p:spPr>
          <a:xfrm>
            <a:off x="2411760" y="260648"/>
            <a:ext cx="6248400" cy="1143000"/>
          </a:xfrm>
          <a:prstGeom prst="rect">
            <a:avLst/>
          </a:prstGeom>
        </p:spPr>
        <p:txBody>
          <a:bodyPr vert="horz" lIns="91440" tIns="45720" rIns="91440" bIns="45720" rtlCol="0" anchor="ctr">
            <a:normAutofit fontScale="90000" lnSpcReduction="200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small" spc="200" normalizeH="0" baseline="0" noProof="0" dirty="0" smtClean="0">
                <a:ln>
                  <a:noFill/>
                </a:ln>
                <a:solidFill>
                  <a:schemeClr val="tx1"/>
                </a:solidFill>
                <a:effectLst/>
                <a:uLnTx/>
                <a:uFillTx/>
                <a:latin typeface="+mj-lt"/>
                <a:ea typeface="+mj-ea"/>
                <a:cs typeface="+mj-cs"/>
              </a:rPr>
              <a:t>A sacred plant, Morro Tree (</a:t>
            </a:r>
            <a:r>
              <a:rPr kumimoji="0" lang="en-US" sz="4400" b="0" i="1" u="none" strike="noStrike" kern="1200" cap="small" spc="200" normalizeH="0" baseline="0" noProof="0" dirty="0" err="1" smtClean="0">
                <a:ln>
                  <a:noFill/>
                </a:ln>
                <a:solidFill>
                  <a:schemeClr val="tx1"/>
                </a:solidFill>
                <a:effectLst/>
                <a:uLnTx/>
                <a:uFillTx/>
                <a:latin typeface="+mj-lt"/>
                <a:ea typeface="+mj-ea"/>
                <a:cs typeface="+mj-cs"/>
              </a:rPr>
              <a:t>Crescentia</a:t>
            </a:r>
            <a:r>
              <a:rPr kumimoji="0" lang="en-US" sz="4400" b="0" i="1" u="none" strike="noStrike" kern="1200" cap="small" spc="200" normalizeH="0" baseline="0" noProof="0" dirty="0" smtClean="0">
                <a:ln>
                  <a:noFill/>
                </a:ln>
                <a:solidFill>
                  <a:schemeClr val="tx1"/>
                </a:solidFill>
                <a:effectLst/>
                <a:uLnTx/>
                <a:uFillTx/>
                <a:latin typeface="+mj-lt"/>
                <a:ea typeface="+mj-ea"/>
                <a:cs typeface="+mj-cs"/>
              </a:rPr>
              <a:t> </a:t>
            </a:r>
            <a:r>
              <a:rPr kumimoji="0" lang="en-US" sz="4400" b="0" i="1" u="none" strike="noStrike" kern="1200" cap="small" spc="200" normalizeH="0" baseline="0" noProof="0" dirty="0" err="1" smtClean="0">
                <a:ln>
                  <a:noFill/>
                </a:ln>
                <a:solidFill>
                  <a:schemeClr val="tx1"/>
                </a:solidFill>
                <a:effectLst/>
                <a:uLnTx/>
                <a:uFillTx/>
                <a:latin typeface="+mj-lt"/>
                <a:ea typeface="+mj-ea"/>
                <a:cs typeface="+mj-cs"/>
              </a:rPr>
              <a:t>alata</a:t>
            </a:r>
            <a:r>
              <a:rPr kumimoji="0" lang="en-US" sz="4400" b="0" i="0" u="none" strike="noStrike" kern="1200" cap="small" spc="200" normalizeH="0" baseline="0" noProof="0" dirty="0" smtClean="0">
                <a:ln>
                  <a:noFill/>
                </a:ln>
                <a:solidFill>
                  <a:schemeClr val="tx1"/>
                </a:solidFill>
                <a:effectLst/>
                <a:uLnTx/>
                <a:uFillTx/>
                <a:latin typeface="+mj-lt"/>
                <a:ea typeface="+mj-ea"/>
                <a:cs typeface="+mj-cs"/>
              </a:rPr>
              <a:t>) </a:t>
            </a:r>
            <a:endParaRPr kumimoji="0" lang="en-US" sz="4400" b="0" i="0" u="none" strike="noStrike" kern="1200" cap="small" spc="200" normalizeH="0" baseline="0" noProof="0" dirty="0">
              <a:ln>
                <a:noFill/>
              </a:ln>
              <a:solidFill>
                <a:schemeClr val="tx1"/>
              </a:solidFill>
              <a:effectLst/>
              <a:uLnTx/>
              <a:uFillTx/>
              <a:latin typeface="+mj-lt"/>
              <a:ea typeface="+mj-ea"/>
              <a:cs typeface="+mj-cs"/>
            </a:endParaRPr>
          </a:p>
        </p:txBody>
      </p:sp>
      <p:pic>
        <p:nvPicPr>
          <p:cNvPr id="7" name="Picture 2" descr="C:\Documents and Settings\Jacqueline Najera\Escritorio\JDMO\logos\FLAAR_Mesoamerica_Logo_2.jpg"/>
          <p:cNvPicPr>
            <a:picLocks noChangeAspect="1" noChangeArrowheads="1"/>
          </p:cNvPicPr>
          <p:nvPr/>
        </p:nvPicPr>
        <p:blipFill>
          <a:blip r:embed="rId3" cstate="print"/>
          <a:srcRect/>
          <a:stretch>
            <a:fillRect/>
          </a:stretch>
        </p:blipFill>
        <p:spPr bwMode="auto">
          <a:xfrm>
            <a:off x="128969" y="188640"/>
            <a:ext cx="1562711" cy="1296144"/>
          </a:xfrm>
          <a:prstGeom prst="rect">
            <a:avLst/>
          </a:prstGeom>
          <a:noFill/>
        </p:spPr>
      </p:pic>
      <p:sp>
        <p:nvSpPr>
          <p:cNvPr id="8" name="TextBox 7"/>
          <p:cNvSpPr txBox="1"/>
          <p:nvPr/>
        </p:nvSpPr>
        <p:spPr>
          <a:xfrm>
            <a:off x="-36512" y="6525344"/>
            <a:ext cx="1872208" cy="261610"/>
          </a:xfrm>
          <a:prstGeom prst="rect">
            <a:avLst/>
          </a:prstGeom>
          <a:noFill/>
        </p:spPr>
        <p:txBody>
          <a:bodyPr wrap="square" rtlCol="0">
            <a:spAutoFit/>
          </a:bodyPr>
          <a:lstStyle/>
          <a:p>
            <a:r>
              <a:rPr lang="en-US" sz="1100" dirty="0" smtClean="0"/>
              <a:t>www.Maya-ethnobotany.org</a:t>
            </a:r>
            <a:endParaRPr lang="es-GT" sz="1100" dirty="0"/>
          </a:p>
        </p:txBody>
      </p:sp>
      <p:sp>
        <p:nvSpPr>
          <p:cNvPr id="9" name="TextBox 8"/>
          <p:cNvSpPr txBox="1"/>
          <p:nvPr/>
        </p:nvSpPr>
        <p:spPr>
          <a:xfrm>
            <a:off x="7127776" y="6581001"/>
            <a:ext cx="2016224" cy="276999"/>
          </a:xfrm>
          <a:prstGeom prst="rect">
            <a:avLst/>
          </a:prstGeom>
          <a:noFill/>
        </p:spPr>
        <p:txBody>
          <a:bodyPr wrap="square" rtlCol="0">
            <a:spAutoFit/>
          </a:bodyPr>
          <a:lstStyle/>
          <a:p>
            <a:r>
              <a:rPr lang="en-US" sz="1200" b="1" dirty="0" smtClean="0"/>
              <a:t>© FLAAR Mesoamerica 2011</a:t>
            </a:r>
            <a:endParaRPr lang="es-GT" sz="1200" b="1" dirty="0"/>
          </a:p>
        </p:txBody>
      </p:sp>
      <p:sp>
        <p:nvSpPr>
          <p:cNvPr id="10" name="Rectangle 9"/>
          <p:cNvSpPr/>
          <p:nvPr/>
        </p:nvSpPr>
        <p:spPr>
          <a:xfrm>
            <a:off x="1835696" y="6488668"/>
            <a:ext cx="301686" cy="369332"/>
          </a:xfrm>
          <a:prstGeom prst="rect">
            <a:avLst/>
          </a:prstGeom>
        </p:spPr>
        <p:txBody>
          <a:bodyPr wrap="none">
            <a:spAutoFit/>
          </a:bodyPr>
          <a:lstStyle/>
          <a:p>
            <a:r>
              <a:rPr lang="es-MX" b="1" dirty="0" smtClean="0"/>
              <a:t>4</a:t>
            </a:r>
            <a:endParaRPr lang="en-US" dirty="0"/>
          </a:p>
        </p:txBody>
      </p:sp>
      <p:pic>
        <p:nvPicPr>
          <p:cNvPr id="12" name="Picture 11" descr="Morro_Crescentia_alata_Jenya 095.jpg"/>
          <p:cNvPicPr>
            <a:picLocks noChangeAspect="1"/>
          </p:cNvPicPr>
          <p:nvPr/>
        </p:nvPicPr>
        <p:blipFill>
          <a:blip r:embed="rId4" cstate="print"/>
          <a:stretch>
            <a:fillRect/>
          </a:stretch>
        </p:blipFill>
        <p:spPr>
          <a:xfrm>
            <a:off x="179512" y="2132855"/>
            <a:ext cx="5688632" cy="3792421"/>
          </a:xfrm>
          <a:prstGeom prst="rect">
            <a:avLst/>
          </a:prstGeom>
          <a:ln>
            <a:solidFill>
              <a:schemeClr val="tx1"/>
            </a:solidFill>
          </a:ln>
        </p:spPr>
      </p:pic>
      <p:sp>
        <p:nvSpPr>
          <p:cNvPr id="13" name="Content Placeholder 2"/>
          <p:cNvSpPr txBox="1">
            <a:spLocks/>
          </p:cNvSpPr>
          <p:nvPr/>
        </p:nvSpPr>
        <p:spPr>
          <a:xfrm>
            <a:off x="1835696" y="5949280"/>
            <a:ext cx="4464496" cy="288032"/>
          </a:xfrm>
          <a:prstGeom prst="rect">
            <a:avLst/>
          </a:prstGeom>
        </p:spPr>
        <p:txBody>
          <a:bodyPr vert="horz" lIns="91440" tIns="45720" rIns="91440" bIns="45720" rtlCol="0">
            <a:normAutofit/>
          </a:bodyPr>
          <a:lstStyle/>
          <a:p>
            <a:pPr marL="457200" lvl="0" indent="-457200">
              <a:spcBef>
                <a:spcPts val="1800"/>
              </a:spcBef>
              <a:buClr>
                <a:schemeClr val="accent1"/>
              </a:buClr>
              <a:buSzPct val="80000"/>
              <a:defRPr/>
            </a:pPr>
            <a:r>
              <a:rPr kumimoji="0" lang="es-GT" sz="900" b="0" i="0" u="none" strike="noStrike" kern="1200" cap="none" spc="0" normalizeH="0" baseline="0" noProof="0" dirty="0" smtClean="0">
                <a:ln>
                  <a:noFill/>
                </a:ln>
                <a:effectLst/>
                <a:uLnTx/>
                <a:uFillTx/>
                <a:latin typeface="+mn-lt"/>
                <a:ea typeface="+mn-ea"/>
                <a:cs typeface="+mn-cs"/>
              </a:rPr>
              <a:t>Folder: </a:t>
            </a:r>
            <a:r>
              <a:rPr lang="es-GT" sz="900" dirty="0" err="1" smtClean="0"/>
              <a:t>Ethnobotany</a:t>
            </a:r>
            <a:r>
              <a:rPr lang="es-GT" sz="900" dirty="0" smtClean="0"/>
              <a:t>; </a:t>
            </a:r>
            <a:r>
              <a:rPr lang="es-GT" sz="900" dirty="0" err="1" smtClean="0"/>
              <a:t>Morro_Crescentia_alata_Jenya</a:t>
            </a:r>
            <a:r>
              <a:rPr lang="es-GT" sz="900" dirty="0" smtClean="0"/>
              <a:t> 095</a:t>
            </a:r>
            <a:endParaRPr kumimoji="0" lang="es-GT" sz="900" b="0" i="0" u="none" strike="noStrike" kern="1200" cap="none" spc="0" normalizeH="0" baseline="0" noProof="0" dirty="0">
              <a:ln>
                <a:noFill/>
              </a:ln>
              <a:effectLst/>
              <a:uLnTx/>
              <a:uFillTx/>
              <a:latin typeface="+mn-lt"/>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sacred plant, Morro Tree (</a:t>
            </a:r>
            <a:r>
              <a:rPr lang="en-US" i="1" dirty="0" err="1" smtClean="0"/>
              <a:t>Crescentia</a:t>
            </a:r>
            <a:r>
              <a:rPr lang="en-US" i="1" dirty="0" smtClean="0"/>
              <a:t> </a:t>
            </a:r>
            <a:r>
              <a:rPr lang="en-US" i="1" dirty="0" err="1" smtClean="0"/>
              <a:t>alata</a:t>
            </a:r>
            <a:r>
              <a:rPr lang="en-US" dirty="0" smtClean="0"/>
              <a:t>) </a:t>
            </a:r>
            <a:endParaRPr lang="en-US" dirty="0"/>
          </a:p>
        </p:txBody>
      </p:sp>
      <p:pic>
        <p:nvPicPr>
          <p:cNvPr id="7" name="Content Placeholder 6" descr="morro_immature_barely_open_flower_669.JPG"/>
          <p:cNvPicPr>
            <a:picLocks noGrp="1" noChangeAspect="1"/>
          </p:cNvPicPr>
          <p:nvPr>
            <p:ph idx="1"/>
          </p:nvPr>
        </p:nvPicPr>
        <p:blipFill>
          <a:blip r:embed="rId3" cstate="print"/>
          <a:srcRect l="7500" r="8744" b="618"/>
          <a:stretch>
            <a:fillRect/>
          </a:stretch>
        </p:blipFill>
        <p:spPr>
          <a:xfrm>
            <a:off x="1763688" y="1772816"/>
            <a:ext cx="4824536" cy="3816424"/>
          </a:xfrm>
          <a:ln>
            <a:solidFill>
              <a:schemeClr val="tx1"/>
            </a:solidFill>
          </a:ln>
        </p:spPr>
      </p:pic>
      <p:pic>
        <p:nvPicPr>
          <p:cNvPr id="4" name="Picture 2" descr="C:\Documents and Settings\Jacqueline Najera\Escritorio\JDMO\logos\FLAAR_Mesoamerica_Logo_2.jpg"/>
          <p:cNvPicPr>
            <a:picLocks noChangeAspect="1" noChangeArrowheads="1"/>
          </p:cNvPicPr>
          <p:nvPr/>
        </p:nvPicPr>
        <p:blipFill>
          <a:blip r:embed="rId4" cstate="print"/>
          <a:srcRect/>
          <a:stretch>
            <a:fillRect/>
          </a:stretch>
        </p:blipFill>
        <p:spPr bwMode="auto">
          <a:xfrm>
            <a:off x="128969" y="188640"/>
            <a:ext cx="1562711" cy="1296144"/>
          </a:xfrm>
          <a:prstGeom prst="rect">
            <a:avLst/>
          </a:prstGeom>
          <a:noFill/>
        </p:spPr>
      </p:pic>
      <p:sp>
        <p:nvSpPr>
          <p:cNvPr id="5" name="TextBox 4"/>
          <p:cNvSpPr txBox="1"/>
          <p:nvPr/>
        </p:nvSpPr>
        <p:spPr>
          <a:xfrm>
            <a:off x="-36512" y="6525344"/>
            <a:ext cx="1872208" cy="261610"/>
          </a:xfrm>
          <a:prstGeom prst="rect">
            <a:avLst/>
          </a:prstGeom>
          <a:noFill/>
        </p:spPr>
        <p:txBody>
          <a:bodyPr wrap="square" rtlCol="0">
            <a:spAutoFit/>
          </a:bodyPr>
          <a:lstStyle/>
          <a:p>
            <a:r>
              <a:rPr lang="en-US" sz="1100" dirty="0" smtClean="0"/>
              <a:t>www.Maya-ethnobotany.org</a:t>
            </a:r>
            <a:endParaRPr lang="es-GT" sz="1100" dirty="0"/>
          </a:p>
        </p:txBody>
      </p:sp>
      <p:sp>
        <p:nvSpPr>
          <p:cNvPr id="6" name="TextBox 5"/>
          <p:cNvSpPr txBox="1"/>
          <p:nvPr/>
        </p:nvSpPr>
        <p:spPr>
          <a:xfrm>
            <a:off x="7127776" y="6581001"/>
            <a:ext cx="2016224" cy="276999"/>
          </a:xfrm>
          <a:prstGeom prst="rect">
            <a:avLst/>
          </a:prstGeom>
          <a:noFill/>
        </p:spPr>
        <p:txBody>
          <a:bodyPr wrap="square" rtlCol="0">
            <a:spAutoFit/>
          </a:bodyPr>
          <a:lstStyle/>
          <a:p>
            <a:r>
              <a:rPr lang="en-US" sz="1200" b="1" dirty="0" smtClean="0"/>
              <a:t>© FLAAR Mesoamerica 2011</a:t>
            </a:r>
            <a:endParaRPr lang="es-GT" sz="1200" b="1" dirty="0"/>
          </a:p>
        </p:txBody>
      </p:sp>
      <p:sp>
        <p:nvSpPr>
          <p:cNvPr id="8" name="Rectangle 7"/>
          <p:cNvSpPr/>
          <p:nvPr/>
        </p:nvSpPr>
        <p:spPr>
          <a:xfrm>
            <a:off x="6804248" y="1988840"/>
            <a:ext cx="2339752" cy="2585323"/>
          </a:xfrm>
          <a:prstGeom prst="rect">
            <a:avLst/>
          </a:prstGeom>
        </p:spPr>
        <p:txBody>
          <a:bodyPr wrap="square">
            <a:spAutoFit/>
          </a:bodyPr>
          <a:lstStyle/>
          <a:p>
            <a:r>
              <a:rPr lang="en-US" dirty="0" smtClean="0"/>
              <a:t>Morro flowers have an odor of musk, that is strongest  during the night. This odor attracts  bats.</a:t>
            </a:r>
          </a:p>
          <a:p>
            <a:endParaRPr lang="es-MX" dirty="0" smtClean="0"/>
          </a:p>
          <a:p>
            <a:endParaRPr lang="en-US" dirty="0" smtClean="0"/>
          </a:p>
          <a:p>
            <a:endParaRPr lang="en-US" dirty="0" smtClean="0"/>
          </a:p>
          <a:p>
            <a:endParaRPr lang="es-MX" dirty="0" smtClean="0"/>
          </a:p>
        </p:txBody>
      </p:sp>
      <p:sp>
        <p:nvSpPr>
          <p:cNvPr id="9" name="Oval 8"/>
          <p:cNvSpPr/>
          <p:nvPr/>
        </p:nvSpPr>
        <p:spPr>
          <a:xfrm>
            <a:off x="4139952" y="3645024"/>
            <a:ext cx="1152128" cy="12241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915816" y="2996952"/>
            <a:ext cx="1152128" cy="12241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stCxn id="10" idx="4"/>
          </p:cNvCxnSpPr>
          <p:nvPr/>
        </p:nvCxnSpPr>
        <p:spPr>
          <a:xfrm rot="16200000" flipH="1">
            <a:off x="2591780" y="5121188"/>
            <a:ext cx="2016224" cy="21602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3383868" y="5193196"/>
            <a:ext cx="1368152" cy="72008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203848" y="6237312"/>
            <a:ext cx="1728192" cy="369332"/>
          </a:xfrm>
          <a:prstGeom prst="rect">
            <a:avLst/>
          </a:prstGeom>
        </p:spPr>
        <p:txBody>
          <a:bodyPr wrap="square">
            <a:spAutoFit/>
          </a:bodyPr>
          <a:lstStyle/>
          <a:p>
            <a:r>
              <a:rPr lang="en-US" dirty="0" smtClean="0"/>
              <a:t>Flower buds</a:t>
            </a:r>
            <a:endParaRPr lang="en-US" dirty="0"/>
          </a:p>
        </p:txBody>
      </p:sp>
      <p:sp>
        <p:nvSpPr>
          <p:cNvPr id="14" name="Rectangle 13"/>
          <p:cNvSpPr/>
          <p:nvPr/>
        </p:nvSpPr>
        <p:spPr>
          <a:xfrm>
            <a:off x="1835696" y="6488668"/>
            <a:ext cx="301686" cy="369332"/>
          </a:xfrm>
          <a:prstGeom prst="rect">
            <a:avLst/>
          </a:prstGeom>
        </p:spPr>
        <p:txBody>
          <a:bodyPr wrap="none">
            <a:spAutoFit/>
          </a:bodyPr>
          <a:lstStyle/>
          <a:p>
            <a:r>
              <a:rPr lang="es-MX" b="1" dirty="0" smtClean="0"/>
              <a:t>5</a:t>
            </a:r>
            <a:endParaRPr lang="en-US" dirty="0"/>
          </a:p>
        </p:txBody>
      </p:sp>
      <p:sp>
        <p:nvSpPr>
          <p:cNvPr id="15" name="Content Placeholder 2"/>
          <p:cNvSpPr txBox="1">
            <a:spLocks/>
          </p:cNvSpPr>
          <p:nvPr/>
        </p:nvSpPr>
        <p:spPr>
          <a:xfrm>
            <a:off x="1835696" y="5517232"/>
            <a:ext cx="4464496" cy="288032"/>
          </a:xfrm>
          <a:prstGeom prst="rect">
            <a:avLst/>
          </a:prstGeom>
        </p:spPr>
        <p:txBody>
          <a:bodyPr vert="horz" lIns="91440" tIns="45720" rIns="91440" bIns="45720" rtlCol="0">
            <a:normAutofit/>
          </a:bodyPr>
          <a:lstStyle/>
          <a:p>
            <a:pPr marL="457200" lvl="0" indent="-457200">
              <a:spcBef>
                <a:spcPts val="1800"/>
              </a:spcBef>
              <a:buClr>
                <a:schemeClr val="accent1"/>
              </a:buClr>
              <a:buSzPct val="80000"/>
              <a:defRPr/>
            </a:pPr>
            <a:r>
              <a:rPr kumimoji="0" lang="es-GT" sz="900" b="0" i="0" u="none" strike="noStrike" kern="1200" cap="none" spc="0" normalizeH="0" baseline="0" noProof="0" dirty="0" smtClean="0">
                <a:ln>
                  <a:noFill/>
                </a:ln>
                <a:effectLst/>
                <a:uLnTx/>
                <a:uFillTx/>
                <a:latin typeface="+mn-lt"/>
                <a:ea typeface="+mn-ea"/>
                <a:cs typeface="+mn-cs"/>
              </a:rPr>
              <a:t>Folder: </a:t>
            </a:r>
            <a:r>
              <a:rPr lang="es-GT" sz="900" dirty="0" err="1" smtClean="0"/>
              <a:t>Ethnobotany</a:t>
            </a:r>
            <a:r>
              <a:rPr lang="es-GT" sz="900" dirty="0" smtClean="0"/>
              <a:t>; morro_immature_barely_open_flower_669</a:t>
            </a:r>
            <a:endParaRPr kumimoji="0" lang="es-GT" sz="900" b="0" i="0" u="none" strike="noStrike" kern="1200" cap="none" spc="0" normalizeH="0" baseline="0" noProof="0" dirty="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sacred plant, Morro Tree (</a:t>
            </a:r>
            <a:r>
              <a:rPr lang="en-US" i="1" dirty="0" err="1" smtClean="0"/>
              <a:t>Crescentia</a:t>
            </a:r>
            <a:r>
              <a:rPr lang="en-US" i="1" dirty="0" smtClean="0"/>
              <a:t> </a:t>
            </a:r>
            <a:r>
              <a:rPr lang="en-US" i="1" dirty="0" err="1" smtClean="0"/>
              <a:t>alata</a:t>
            </a:r>
            <a:r>
              <a:rPr lang="en-US" dirty="0" smtClean="0"/>
              <a:t>) </a:t>
            </a:r>
            <a:endParaRPr lang="en-US" dirty="0"/>
          </a:p>
        </p:txBody>
      </p:sp>
      <p:pic>
        <p:nvPicPr>
          <p:cNvPr id="7" name="Content Placeholder 6" descr="morro_flower_bud_barely_cracked_open691.JPG"/>
          <p:cNvPicPr>
            <a:picLocks noGrp="1" noChangeAspect="1"/>
          </p:cNvPicPr>
          <p:nvPr>
            <p:ph idx="1"/>
          </p:nvPr>
        </p:nvPicPr>
        <p:blipFill>
          <a:blip r:embed="rId3" cstate="print"/>
          <a:srcRect t="11013" r="8443"/>
          <a:stretch>
            <a:fillRect/>
          </a:stretch>
        </p:blipFill>
        <p:spPr>
          <a:xfrm>
            <a:off x="899592" y="1988840"/>
            <a:ext cx="3995936" cy="2589182"/>
          </a:xfrm>
          <a:ln>
            <a:solidFill>
              <a:schemeClr val="tx1"/>
            </a:solidFill>
          </a:ln>
        </p:spPr>
      </p:pic>
      <p:pic>
        <p:nvPicPr>
          <p:cNvPr id="4" name="Picture 2" descr="C:\Documents and Settings\Jacqueline Najera\Escritorio\JDMO\logos\FLAAR_Mesoamerica_Logo_2.jpg"/>
          <p:cNvPicPr>
            <a:picLocks noChangeAspect="1" noChangeArrowheads="1"/>
          </p:cNvPicPr>
          <p:nvPr/>
        </p:nvPicPr>
        <p:blipFill>
          <a:blip r:embed="rId4" cstate="print"/>
          <a:srcRect/>
          <a:stretch>
            <a:fillRect/>
          </a:stretch>
        </p:blipFill>
        <p:spPr bwMode="auto">
          <a:xfrm>
            <a:off x="128969" y="188640"/>
            <a:ext cx="1562711" cy="1296144"/>
          </a:xfrm>
          <a:prstGeom prst="rect">
            <a:avLst/>
          </a:prstGeom>
          <a:noFill/>
        </p:spPr>
      </p:pic>
      <p:sp>
        <p:nvSpPr>
          <p:cNvPr id="5" name="TextBox 4"/>
          <p:cNvSpPr txBox="1"/>
          <p:nvPr/>
        </p:nvSpPr>
        <p:spPr>
          <a:xfrm>
            <a:off x="-36512" y="6525344"/>
            <a:ext cx="1872208" cy="261610"/>
          </a:xfrm>
          <a:prstGeom prst="rect">
            <a:avLst/>
          </a:prstGeom>
          <a:noFill/>
        </p:spPr>
        <p:txBody>
          <a:bodyPr wrap="square" rtlCol="0">
            <a:spAutoFit/>
          </a:bodyPr>
          <a:lstStyle/>
          <a:p>
            <a:r>
              <a:rPr lang="en-US" sz="1100" dirty="0" smtClean="0"/>
              <a:t>www.Maya-ethnobotany.org</a:t>
            </a:r>
            <a:endParaRPr lang="es-GT" sz="1100" dirty="0"/>
          </a:p>
        </p:txBody>
      </p:sp>
      <p:sp>
        <p:nvSpPr>
          <p:cNvPr id="6" name="TextBox 5"/>
          <p:cNvSpPr txBox="1"/>
          <p:nvPr/>
        </p:nvSpPr>
        <p:spPr>
          <a:xfrm>
            <a:off x="7127776" y="6581001"/>
            <a:ext cx="2016224" cy="276999"/>
          </a:xfrm>
          <a:prstGeom prst="rect">
            <a:avLst/>
          </a:prstGeom>
          <a:noFill/>
        </p:spPr>
        <p:txBody>
          <a:bodyPr wrap="square" rtlCol="0">
            <a:spAutoFit/>
          </a:bodyPr>
          <a:lstStyle/>
          <a:p>
            <a:r>
              <a:rPr lang="en-US" sz="1200" b="1" dirty="0" smtClean="0"/>
              <a:t>© FLAAR Mesoamerica 2011</a:t>
            </a:r>
            <a:endParaRPr lang="es-GT" sz="1200" b="1" dirty="0"/>
          </a:p>
        </p:txBody>
      </p:sp>
      <p:pic>
        <p:nvPicPr>
          <p:cNvPr id="8" name="Picture 7" descr="morro_immature_flower_648.JPG"/>
          <p:cNvPicPr>
            <a:picLocks noChangeAspect="1"/>
          </p:cNvPicPr>
          <p:nvPr/>
        </p:nvPicPr>
        <p:blipFill>
          <a:blip r:embed="rId5" cstate="print"/>
          <a:srcRect r="7882"/>
          <a:stretch>
            <a:fillRect/>
          </a:stretch>
        </p:blipFill>
        <p:spPr>
          <a:xfrm>
            <a:off x="5039544" y="3140968"/>
            <a:ext cx="3780928" cy="2736304"/>
          </a:xfrm>
          <a:prstGeom prst="rect">
            <a:avLst/>
          </a:prstGeom>
          <a:ln>
            <a:solidFill>
              <a:schemeClr val="tx1"/>
            </a:solidFill>
          </a:ln>
        </p:spPr>
      </p:pic>
      <p:sp>
        <p:nvSpPr>
          <p:cNvPr id="10" name="Rectangle 9"/>
          <p:cNvSpPr/>
          <p:nvPr/>
        </p:nvSpPr>
        <p:spPr>
          <a:xfrm>
            <a:off x="1835696" y="6488668"/>
            <a:ext cx="301686" cy="369332"/>
          </a:xfrm>
          <a:prstGeom prst="rect">
            <a:avLst/>
          </a:prstGeom>
        </p:spPr>
        <p:txBody>
          <a:bodyPr wrap="none">
            <a:spAutoFit/>
          </a:bodyPr>
          <a:lstStyle/>
          <a:p>
            <a:r>
              <a:rPr lang="es-MX" b="1" dirty="0" smtClean="0"/>
              <a:t>6</a:t>
            </a:r>
            <a:endParaRPr lang="en-US" dirty="0"/>
          </a:p>
        </p:txBody>
      </p:sp>
      <p:sp>
        <p:nvSpPr>
          <p:cNvPr id="11" name="Content Placeholder 2"/>
          <p:cNvSpPr txBox="1">
            <a:spLocks/>
          </p:cNvSpPr>
          <p:nvPr/>
        </p:nvSpPr>
        <p:spPr>
          <a:xfrm>
            <a:off x="755576" y="4581128"/>
            <a:ext cx="4464496" cy="288032"/>
          </a:xfrm>
          <a:prstGeom prst="rect">
            <a:avLst/>
          </a:prstGeom>
        </p:spPr>
        <p:txBody>
          <a:bodyPr vert="horz" lIns="91440" tIns="45720" rIns="91440" bIns="45720" rtlCol="0">
            <a:normAutofit/>
          </a:bodyPr>
          <a:lstStyle/>
          <a:p>
            <a:pPr marL="457200" lvl="0" indent="-457200">
              <a:spcBef>
                <a:spcPts val="1800"/>
              </a:spcBef>
              <a:buClr>
                <a:schemeClr val="accent1"/>
              </a:buClr>
              <a:buSzPct val="80000"/>
              <a:defRPr/>
            </a:pPr>
            <a:r>
              <a:rPr kumimoji="0" lang="es-GT" sz="900" b="0" i="0" u="none" strike="noStrike" kern="1200" cap="none" spc="0" normalizeH="0" baseline="0" noProof="0" dirty="0" smtClean="0">
                <a:ln>
                  <a:noFill/>
                </a:ln>
                <a:effectLst/>
                <a:uLnTx/>
                <a:uFillTx/>
                <a:latin typeface="+mn-lt"/>
                <a:ea typeface="+mn-ea"/>
                <a:cs typeface="+mn-cs"/>
              </a:rPr>
              <a:t>Folder: </a:t>
            </a:r>
            <a:r>
              <a:rPr lang="es-GT" sz="900" dirty="0" err="1" smtClean="0"/>
              <a:t>Ethnobotany</a:t>
            </a:r>
            <a:r>
              <a:rPr lang="es-GT" sz="900" dirty="0" smtClean="0"/>
              <a:t>; morro_flower_bud_barely_cracked_open691</a:t>
            </a:r>
            <a:endParaRPr kumimoji="0" lang="es-GT" sz="900" b="0" i="0" u="none" strike="noStrike" kern="1200" cap="none" spc="0" normalizeH="0" baseline="0" noProof="0" dirty="0">
              <a:ln>
                <a:noFill/>
              </a:ln>
              <a:effectLst/>
              <a:uLnTx/>
              <a:uFillTx/>
              <a:latin typeface="+mn-lt"/>
              <a:ea typeface="+mn-ea"/>
              <a:cs typeface="+mn-cs"/>
            </a:endParaRPr>
          </a:p>
        </p:txBody>
      </p:sp>
      <p:sp>
        <p:nvSpPr>
          <p:cNvPr id="12" name="Content Placeholder 2"/>
          <p:cNvSpPr txBox="1">
            <a:spLocks/>
          </p:cNvSpPr>
          <p:nvPr/>
        </p:nvSpPr>
        <p:spPr>
          <a:xfrm>
            <a:off x="4932040" y="5877272"/>
            <a:ext cx="4464496" cy="288032"/>
          </a:xfrm>
          <a:prstGeom prst="rect">
            <a:avLst/>
          </a:prstGeom>
        </p:spPr>
        <p:txBody>
          <a:bodyPr vert="horz" lIns="91440" tIns="45720" rIns="91440" bIns="45720" rtlCol="0">
            <a:normAutofit/>
          </a:bodyPr>
          <a:lstStyle/>
          <a:p>
            <a:pPr marL="457200" lvl="0" indent="-457200">
              <a:spcBef>
                <a:spcPts val="1800"/>
              </a:spcBef>
              <a:buClr>
                <a:schemeClr val="accent1"/>
              </a:buClr>
              <a:buSzPct val="80000"/>
              <a:defRPr/>
            </a:pPr>
            <a:r>
              <a:rPr kumimoji="0" lang="es-GT" sz="900" b="0" i="0" u="none" strike="noStrike" kern="1200" cap="none" spc="0" normalizeH="0" baseline="0" noProof="0" dirty="0" smtClean="0">
                <a:ln>
                  <a:noFill/>
                </a:ln>
                <a:effectLst/>
                <a:uLnTx/>
                <a:uFillTx/>
                <a:latin typeface="+mn-lt"/>
                <a:ea typeface="+mn-ea"/>
                <a:cs typeface="+mn-cs"/>
              </a:rPr>
              <a:t>Folder: </a:t>
            </a:r>
            <a:r>
              <a:rPr lang="es-GT" sz="900" dirty="0" err="1" smtClean="0"/>
              <a:t>Ethnobotany</a:t>
            </a:r>
            <a:r>
              <a:rPr lang="es-GT" sz="900" dirty="0" smtClean="0"/>
              <a:t>; morro_immature_flower_648</a:t>
            </a:r>
            <a:endParaRPr kumimoji="0" lang="es-GT" sz="900" b="0" i="0" u="none" strike="noStrike" kern="1200" cap="none" spc="0" normalizeH="0" baseline="0" noProof="0" dirty="0">
              <a:ln>
                <a:noFill/>
              </a:ln>
              <a:effectLst/>
              <a:uLnTx/>
              <a:uFillTx/>
              <a:latin typeface="+mn-lt"/>
              <a:ea typeface="+mn-ea"/>
              <a:cs typeface="+mn-cs"/>
            </a:endParaRPr>
          </a:p>
        </p:txBody>
      </p:sp>
      <p:sp>
        <p:nvSpPr>
          <p:cNvPr id="13" name="Rectangle 12"/>
          <p:cNvSpPr/>
          <p:nvPr/>
        </p:nvSpPr>
        <p:spPr>
          <a:xfrm>
            <a:off x="5004049" y="1772816"/>
            <a:ext cx="3816423" cy="923330"/>
          </a:xfrm>
          <a:prstGeom prst="rect">
            <a:avLst/>
          </a:prstGeom>
        </p:spPr>
        <p:txBody>
          <a:bodyPr wrap="square">
            <a:spAutoFit/>
          </a:bodyPr>
          <a:lstStyle/>
          <a:p>
            <a:r>
              <a:rPr lang="en-US" dirty="0" smtClean="0"/>
              <a:t>These are immature flowers. Here the bud is beginning to open, and you can see the flower coming out  </a:t>
            </a:r>
          </a:p>
        </p:txBody>
      </p:sp>
      <p:sp>
        <p:nvSpPr>
          <p:cNvPr id="14" name="Oval 13"/>
          <p:cNvSpPr/>
          <p:nvPr/>
        </p:nvSpPr>
        <p:spPr>
          <a:xfrm>
            <a:off x="1907704" y="2924944"/>
            <a:ext cx="1152128" cy="12241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580112" y="3789040"/>
            <a:ext cx="1008112" cy="10801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835696" y="4797152"/>
            <a:ext cx="3096343" cy="1477328"/>
          </a:xfrm>
          <a:prstGeom prst="rect">
            <a:avLst/>
          </a:prstGeom>
        </p:spPr>
        <p:txBody>
          <a:bodyPr wrap="square">
            <a:spAutoFit/>
          </a:bodyPr>
          <a:lstStyle/>
          <a:p>
            <a:r>
              <a:rPr lang="en-US" dirty="0" smtClean="0"/>
              <a:t>At the beginning not all the flowers present purple color, but as they grow they become purple </a:t>
            </a:r>
          </a:p>
          <a:p>
            <a:endParaRPr lang="en-US"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sacred plant, Morro Tree (</a:t>
            </a:r>
            <a:r>
              <a:rPr lang="en-US" i="1" dirty="0" err="1" smtClean="0"/>
              <a:t>Crescentia</a:t>
            </a:r>
            <a:r>
              <a:rPr lang="en-US" i="1" dirty="0" smtClean="0"/>
              <a:t> </a:t>
            </a:r>
            <a:r>
              <a:rPr lang="en-US" i="1" dirty="0" err="1" smtClean="0"/>
              <a:t>alata</a:t>
            </a:r>
            <a:r>
              <a:rPr lang="en-US" dirty="0" smtClean="0"/>
              <a:t>) </a:t>
            </a:r>
            <a:endParaRPr lang="en-US" dirty="0"/>
          </a:p>
        </p:txBody>
      </p:sp>
      <p:pic>
        <p:nvPicPr>
          <p:cNvPr id="8" name="Content Placeholder 7" descr="morro_bud_cracking_open_barely_640.JPG"/>
          <p:cNvPicPr>
            <a:picLocks noGrp="1" noChangeAspect="1"/>
          </p:cNvPicPr>
          <p:nvPr>
            <p:ph idx="1"/>
          </p:nvPr>
        </p:nvPicPr>
        <p:blipFill>
          <a:blip r:embed="rId3" cstate="print"/>
          <a:stretch>
            <a:fillRect/>
          </a:stretch>
        </p:blipFill>
        <p:spPr>
          <a:xfrm>
            <a:off x="107504" y="1916831"/>
            <a:ext cx="2016224" cy="3024335"/>
          </a:xfrm>
          <a:ln>
            <a:solidFill>
              <a:schemeClr val="tx1"/>
            </a:solidFill>
          </a:ln>
        </p:spPr>
      </p:pic>
      <p:pic>
        <p:nvPicPr>
          <p:cNvPr id="4" name="Picture 2" descr="C:\Documents and Settings\Jacqueline Najera\Escritorio\JDMO\logos\FLAAR_Mesoamerica_Logo_2.jpg"/>
          <p:cNvPicPr>
            <a:picLocks noChangeAspect="1" noChangeArrowheads="1"/>
          </p:cNvPicPr>
          <p:nvPr/>
        </p:nvPicPr>
        <p:blipFill>
          <a:blip r:embed="rId4" cstate="print"/>
          <a:srcRect/>
          <a:stretch>
            <a:fillRect/>
          </a:stretch>
        </p:blipFill>
        <p:spPr bwMode="auto">
          <a:xfrm>
            <a:off x="128969" y="188640"/>
            <a:ext cx="1562711" cy="1296144"/>
          </a:xfrm>
          <a:prstGeom prst="rect">
            <a:avLst/>
          </a:prstGeom>
          <a:noFill/>
        </p:spPr>
      </p:pic>
      <p:sp>
        <p:nvSpPr>
          <p:cNvPr id="5" name="TextBox 4"/>
          <p:cNvSpPr txBox="1"/>
          <p:nvPr/>
        </p:nvSpPr>
        <p:spPr>
          <a:xfrm>
            <a:off x="-36512" y="6525344"/>
            <a:ext cx="1872208" cy="261610"/>
          </a:xfrm>
          <a:prstGeom prst="rect">
            <a:avLst/>
          </a:prstGeom>
          <a:noFill/>
        </p:spPr>
        <p:txBody>
          <a:bodyPr wrap="square" rtlCol="0">
            <a:spAutoFit/>
          </a:bodyPr>
          <a:lstStyle/>
          <a:p>
            <a:r>
              <a:rPr lang="en-US" sz="1100" dirty="0" smtClean="0"/>
              <a:t>www.Maya-ethnobotany.org</a:t>
            </a:r>
            <a:endParaRPr lang="es-GT" sz="1100" dirty="0"/>
          </a:p>
        </p:txBody>
      </p:sp>
      <p:sp>
        <p:nvSpPr>
          <p:cNvPr id="6" name="TextBox 5"/>
          <p:cNvSpPr txBox="1"/>
          <p:nvPr/>
        </p:nvSpPr>
        <p:spPr>
          <a:xfrm>
            <a:off x="7127776" y="6581001"/>
            <a:ext cx="2016224" cy="276999"/>
          </a:xfrm>
          <a:prstGeom prst="rect">
            <a:avLst/>
          </a:prstGeom>
          <a:noFill/>
        </p:spPr>
        <p:txBody>
          <a:bodyPr wrap="square" rtlCol="0">
            <a:spAutoFit/>
          </a:bodyPr>
          <a:lstStyle/>
          <a:p>
            <a:r>
              <a:rPr lang="en-US" sz="1200" b="1" dirty="0" smtClean="0"/>
              <a:t>© FLAAR Mesoamerica 2011</a:t>
            </a:r>
            <a:endParaRPr lang="es-GT" sz="1200" b="1" dirty="0"/>
          </a:p>
        </p:txBody>
      </p:sp>
      <p:sp>
        <p:nvSpPr>
          <p:cNvPr id="7" name="Rectangle 6"/>
          <p:cNvSpPr/>
          <p:nvPr/>
        </p:nvSpPr>
        <p:spPr>
          <a:xfrm>
            <a:off x="1835696" y="6488668"/>
            <a:ext cx="301686" cy="369332"/>
          </a:xfrm>
          <a:prstGeom prst="rect">
            <a:avLst/>
          </a:prstGeom>
        </p:spPr>
        <p:txBody>
          <a:bodyPr wrap="none">
            <a:spAutoFit/>
          </a:bodyPr>
          <a:lstStyle/>
          <a:p>
            <a:r>
              <a:rPr lang="es-MX" b="1" dirty="0" smtClean="0"/>
              <a:t>7</a:t>
            </a:r>
            <a:endParaRPr lang="en-US" dirty="0"/>
          </a:p>
        </p:txBody>
      </p:sp>
      <p:pic>
        <p:nvPicPr>
          <p:cNvPr id="9" name="Picture 8" descr="morro_immature_opening_flower_666.JPG"/>
          <p:cNvPicPr>
            <a:picLocks noChangeAspect="1"/>
          </p:cNvPicPr>
          <p:nvPr/>
        </p:nvPicPr>
        <p:blipFill>
          <a:blip r:embed="rId5" cstate="print"/>
          <a:srcRect l="34867" r="11693" b="14668"/>
          <a:stretch>
            <a:fillRect/>
          </a:stretch>
        </p:blipFill>
        <p:spPr>
          <a:xfrm>
            <a:off x="2195736" y="3429000"/>
            <a:ext cx="2232248" cy="2376264"/>
          </a:xfrm>
          <a:prstGeom prst="rect">
            <a:avLst/>
          </a:prstGeom>
          <a:ln>
            <a:solidFill>
              <a:schemeClr val="tx1"/>
            </a:solidFill>
          </a:ln>
        </p:spPr>
      </p:pic>
      <p:pic>
        <p:nvPicPr>
          <p:cNvPr id="10" name="Picture 9" descr="_MG_5853.jpg"/>
          <p:cNvPicPr>
            <a:picLocks noChangeAspect="1"/>
          </p:cNvPicPr>
          <p:nvPr/>
        </p:nvPicPr>
        <p:blipFill>
          <a:blip r:embed="rId6" cstate="print"/>
          <a:srcRect t="6897" r="42529" b="1335"/>
          <a:stretch>
            <a:fillRect/>
          </a:stretch>
        </p:blipFill>
        <p:spPr>
          <a:xfrm>
            <a:off x="4499992" y="3429000"/>
            <a:ext cx="2232248" cy="2376264"/>
          </a:xfrm>
          <a:prstGeom prst="rect">
            <a:avLst/>
          </a:prstGeom>
          <a:ln>
            <a:solidFill>
              <a:schemeClr val="tx1"/>
            </a:solidFill>
          </a:ln>
        </p:spPr>
      </p:pic>
      <p:pic>
        <p:nvPicPr>
          <p:cNvPr id="11" name="Picture 10" descr="_MG_5868.jpg"/>
          <p:cNvPicPr>
            <a:picLocks noChangeAspect="1"/>
          </p:cNvPicPr>
          <p:nvPr/>
        </p:nvPicPr>
        <p:blipFill>
          <a:blip r:embed="rId7" cstate="print"/>
          <a:srcRect l="24436" t="7135" r="27867" b="9620"/>
          <a:stretch>
            <a:fillRect/>
          </a:stretch>
        </p:blipFill>
        <p:spPr>
          <a:xfrm>
            <a:off x="6870436" y="1916832"/>
            <a:ext cx="2166060" cy="2520280"/>
          </a:xfrm>
          <a:prstGeom prst="rect">
            <a:avLst/>
          </a:prstGeom>
          <a:ln>
            <a:solidFill>
              <a:schemeClr val="tx1"/>
            </a:solidFill>
          </a:ln>
        </p:spPr>
      </p:pic>
      <p:sp>
        <p:nvSpPr>
          <p:cNvPr id="12" name="Rectangle 11"/>
          <p:cNvSpPr/>
          <p:nvPr/>
        </p:nvSpPr>
        <p:spPr>
          <a:xfrm>
            <a:off x="2555776" y="2276872"/>
            <a:ext cx="4176464" cy="648072"/>
          </a:xfrm>
          <a:prstGeom prst="rect">
            <a:avLst/>
          </a:prstGeom>
        </p:spPr>
        <p:txBody>
          <a:bodyPr wrap="square">
            <a:spAutoFit/>
          </a:bodyPr>
          <a:lstStyle/>
          <a:p>
            <a:r>
              <a:rPr lang="en-US" dirty="0" smtClean="0"/>
              <a:t>These is a sequence of the bud opening and becoming the flower </a:t>
            </a:r>
          </a:p>
        </p:txBody>
      </p:sp>
      <p:sp>
        <p:nvSpPr>
          <p:cNvPr id="14" name="Content Placeholder 2"/>
          <p:cNvSpPr txBox="1">
            <a:spLocks/>
          </p:cNvSpPr>
          <p:nvPr/>
        </p:nvSpPr>
        <p:spPr>
          <a:xfrm>
            <a:off x="107504" y="4941168"/>
            <a:ext cx="1944216" cy="504056"/>
          </a:xfrm>
          <a:prstGeom prst="rect">
            <a:avLst/>
          </a:prstGeom>
        </p:spPr>
        <p:txBody>
          <a:bodyPr vert="horz" lIns="91440" tIns="45720" rIns="91440" bIns="45720" rtlCol="0">
            <a:normAutofit/>
          </a:bodyPr>
          <a:lstStyle/>
          <a:p>
            <a:pPr marL="457200" lvl="0" indent="-457200">
              <a:spcBef>
                <a:spcPts val="1800"/>
              </a:spcBef>
              <a:buClr>
                <a:schemeClr val="accent1"/>
              </a:buClr>
              <a:buSzPct val="80000"/>
              <a:defRPr/>
            </a:pPr>
            <a:r>
              <a:rPr kumimoji="0" lang="es-GT" sz="900" b="0" i="0" u="none" strike="noStrike" kern="1200" cap="none" spc="0" normalizeH="0" baseline="0" noProof="0" dirty="0" smtClean="0">
                <a:ln>
                  <a:noFill/>
                </a:ln>
                <a:effectLst/>
                <a:uLnTx/>
                <a:uFillTx/>
                <a:latin typeface="+mn-lt"/>
                <a:ea typeface="+mn-ea"/>
                <a:cs typeface="+mn-cs"/>
              </a:rPr>
              <a:t>Folder: </a:t>
            </a:r>
            <a:r>
              <a:rPr lang="es-GT" sz="900" dirty="0" smtClean="0"/>
              <a:t> </a:t>
            </a:r>
            <a:r>
              <a:rPr lang="es-GT" sz="900" dirty="0" err="1" smtClean="0"/>
              <a:t>Ethnobotany</a:t>
            </a:r>
            <a:r>
              <a:rPr lang="es-GT" sz="900" dirty="0" smtClean="0"/>
              <a:t>; morro_bud_cracking_open_barely_640</a:t>
            </a:r>
            <a:endParaRPr kumimoji="0" lang="es-GT" sz="900" b="0" i="0" u="none" strike="noStrike" kern="1200" cap="none" spc="0" normalizeH="0" baseline="0" noProof="0" dirty="0">
              <a:ln>
                <a:noFill/>
              </a:ln>
              <a:effectLst/>
              <a:uLnTx/>
              <a:uFillTx/>
              <a:latin typeface="+mn-lt"/>
              <a:ea typeface="+mn-ea"/>
              <a:cs typeface="+mn-cs"/>
            </a:endParaRPr>
          </a:p>
        </p:txBody>
      </p:sp>
      <p:sp>
        <p:nvSpPr>
          <p:cNvPr id="15" name="Content Placeholder 2"/>
          <p:cNvSpPr txBox="1">
            <a:spLocks/>
          </p:cNvSpPr>
          <p:nvPr/>
        </p:nvSpPr>
        <p:spPr>
          <a:xfrm>
            <a:off x="2195736" y="5805264"/>
            <a:ext cx="2232248" cy="504056"/>
          </a:xfrm>
          <a:prstGeom prst="rect">
            <a:avLst/>
          </a:prstGeom>
        </p:spPr>
        <p:txBody>
          <a:bodyPr vert="horz" lIns="91440" tIns="45720" rIns="91440" bIns="45720" rtlCol="0">
            <a:normAutofit/>
          </a:bodyPr>
          <a:lstStyle/>
          <a:p>
            <a:pPr marL="457200" lvl="0" indent="-457200">
              <a:spcBef>
                <a:spcPts val="1800"/>
              </a:spcBef>
              <a:buClr>
                <a:schemeClr val="accent1"/>
              </a:buClr>
              <a:buSzPct val="80000"/>
              <a:defRPr/>
            </a:pPr>
            <a:r>
              <a:rPr kumimoji="0" lang="es-GT" sz="900" b="0" i="0" u="none" strike="noStrike" kern="1200" cap="none" spc="0" normalizeH="0" baseline="0" noProof="0" dirty="0" smtClean="0">
                <a:ln>
                  <a:noFill/>
                </a:ln>
                <a:effectLst/>
                <a:uLnTx/>
                <a:uFillTx/>
                <a:latin typeface="+mn-lt"/>
                <a:ea typeface="+mn-ea"/>
                <a:cs typeface="+mn-cs"/>
              </a:rPr>
              <a:t>Folder:</a:t>
            </a:r>
            <a:r>
              <a:rPr lang="es-GT" sz="900" dirty="0" err="1" smtClean="0"/>
              <a:t>Ethnobotany</a:t>
            </a:r>
            <a:r>
              <a:rPr lang="es-GT" sz="900" dirty="0" smtClean="0"/>
              <a:t>; morro_immature_opening_flower_666</a:t>
            </a:r>
            <a:endParaRPr kumimoji="0" lang="es-GT" sz="900" b="0" i="0" u="none" strike="noStrike" kern="1200" cap="none" spc="0" normalizeH="0" baseline="0" noProof="0" dirty="0">
              <a:ln>
                <a:noFill/>
              </a:ln>
              <a:effectLst/>
              <a:uLnTx/>
              <a:uFillTx/>
              <a:latin typeface="+mn-lt"/>
              <a:ea typeface="+mn-ea"/>
              <a:cs typeface="+mn-cs"/>
            </a:endParaRPr>
          </a:p>
        </p:txBody>
      </p:sp>
      <p:sp>
        <p:nvSpPr>
          <p:cNvPr id="16" name="Content Placeholder 2"/>
          <p:cNvSpPr txBox="1">
            <a:spLocks/>
          </p:cNvSpPr>
          <p:nvPr/>
        </p:nvSpPr>
        <p:spPr>
          <a:xfrm>
            <a:off x="4499992" y="5805264"/>
            <a:ext cx="2232248" cy="648072"/>
          </a:xfrm>
          <a:prstGeom prst="rect">
            <a:avLst/>
          </a:prstGeom>
        </p:spPr>
        <p:txBody>
          <a:bodyPr vert="horz" lIns="91440" tIns="45720" rIns="91440" bIns="45720" rtlCol="0">
            <a:normAutofit/>
          </a:bodyPr>
          <a:lstStyle/>
          <a:p>
            <a:pPr marL="457200" lvl="0" indent="-457200">
              <a:spcBef>
                <a:spcPts val="1800"/>
              </a:spcBef>
              <a:buClr>
                <a:schemeClr val="accent1"/>
              </a:buClr>
              <a:buSzPct val="80000"/>
              <a:defRPr/>
            </a:pPr>
            <a:r>
              <a:rPr kumimoji="0" lang="es-GT" sz="900" b="0" i="0" u="none" strike="noStrike" kern="1200" cap="none" spc="0" normalizeH="0" baseline="0" noProof="0" dirty="0" smtClean="0">
                <a:ln>
                  <a:noFill/>
                </a:ln>
                <a:effectLst/>
                <a:uLnTx/>
                <a:uFillTx/>
                <a:latin typeface="+mn-lt"/>
                <a:ea typeface="+mn-ea"/>
                <a:cs typeface="+mn-cs"/>
              </a:rPr>
              <a:t>Folder: </a:t>
            </a:r>
            <a:r>
              <a:rPr lang="es-GT" sz="900" dirty="0" err="1" smtClean="0"/>
              <a:t>Ethnobotany</a:t>
            </a:r>
            <a:r>
              <a:rPr lang="es-GT" sz="900" dirty="0" smtClean="0"/>
              <a:t>; Morro_Autosafari_August_2011:_MG_5853</a:t>
            </a:r>
            <a:endParaRPr kumimoji="0" lang="es-GT" sz="900" b="0" i="0" u="none" strike="noStrike" kern="1200" cap="none" spc="0" normalizeH="0" baseline="0" noProof="0" dirty="0">
              <a:ln>
                <a:noFill/>
              </a:ln>
              <a:effectLst/>
              <a:uLnTx/>
              <a:uFillTx/>
              <a:latin typeface="+mn-lt"/>
              <a:ea typeface="+mn-ea"/>
              <a:cs typeface="+mn-cs"/>
            </a:endParaRPr>
          </a:p>
        </p:txBody>
      </p:sp>
      <p:sp>
        <p:nvSpPr>
          <p:cNvPr id="17" name="Content Placeholder 2"/>
          <p:cNvSpPr txBox="1">
            <a:spLocks/>
          </p:cNvSpPr>
          <p:nvPr/>
        </p:nvSpPr>
        <p:spPr>
          <a:xfrm>
            <a:off x="6911752" y="4509120"/>
            <a:ext cx="2232248" cy="576064"/>
          </a:xfrm>
          <a:prstGeom prst="rect">
            <a:avLst/>
          </a:prstGeom>
        </p:spPr>
        <p:txBody>
          <a:bodyPr vert="horz" lIns="91440" tIns="45720" rIns="91440" bIns="45720" rtlCol="0">
            <a:normAutofit/>
          </a:bodyPr>
          <a:lstStyle/>
          <a:p>
            <a:pPr marL="457200" lvl="0" indent="-457200">
              <a:spcBef>
                <a:spcPts val="1800"/>
              </a:spcBef>
              <a:buClr>
                <a:schemeClr val="accent1"/>
              </a:buClr>
              <a:buSzPct val="80000"/>
              <a:defRPr/>
            </a:pPr>
            <a:r>
              <a:rPr kumimoji="0" lang="es-GT" sz="900" b="0" i="0" u="none" strike="noStrike" kern="1200" cap="none" spc="0" normalizeH="0" baseline="0" noProof="0" dirty="0" smtClean="0">
                <a:ln>
                  <a:noFill/>
                </a:ln>
                <a:effectLst/>
                <a:uLnTx/>
                <a:uFillTx/>
                <a:latin typeface="+mn-lt"/>
                <a:ea typeface="+mn-ea"/>
                <a:cs typeface="+mn-cs"/>
              </a:rPr>
              <a:t>Folder: </a:t>
            </a:r>
            <a:r>
              <a:rPr lang="es-GT" sz="900" dirty="0" err="1" smtClean="0"/>
              <a:t>Ethnobotany</a:t>
            </a:r>
            <a:r>
              <a:rPr lang="es-GT" sz="900" dirty="0" smtClean="0"/>
              <a:t>; Morro_Autosafari_August_2011:_ _MG_5868</a:t>
            </a:r>
            <a:endParaRPr kumimoji="0" lang="es-GT" sz="900" b="0" i="0" u="none" strike="noStrike" kern="1200" cap="none" spc="0" normalizeH="0" baseline="0" noProof="0" dirty="0">
              <a:ln>
                <a:noFill/>
              </a:ln>
              <a:effectLst/>
              <a:uLnTx/>
              <a:uFillTx/>
              <a:latin typeface="+mn-lt"/>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4912" y="228600"/>
            <a:ext cx="6248400" cy="1143000"/>
          </a:xfrm>
        </p:spPr>
        <p:txBody>
          <a:bodyPr>
            <a:normAutofit fontScale="90000"/>
          </a:bodyPr>
          <a:lstStyle/>
          <a:p>
            <a:r>
              <a:rPr lang="en-US" dirty="0" smtClean="0"/>
              <a:t>A sacred plant, Morro Tree (</a:t>
            </a:r>
            <a:r>
              <a:rPr lang="en-US" i="1" dirty="0" err="1" smtClean="0"/>
              <a:t>Crescentia</a:t>
            </a:r>
            <a:r>
              <a:rPr lang="en-US" i="1" dirty="0" smtClean="0"/>
              <a:t> </a:t>
            </a:r>
            <a:r>
              <a:rPr lang="en-US" i="1" dirty="0" err="1" smtClean="0"/>
              <a:t>alata</a:t>
            </a:r>
            <a:r>
              <a:rPr lang="en-US" dirty="0" smtClean="0"/>
              <a:t>) </a:t>
            </a:r>
            <a:endParaRPr lang="en-US" dirty="0"/>
          </a:p>
        </p:txBody>
      </p:sp>
      <p:pic>
        <p:nvPicPr>
          <p:cNvPr id="7" name="Content Placeholder 6" descr="morro_flowers_two_stages_opening_708.JPG"/>
          <p:cNvPicPr>
            <a:picLocks noGrp="1" noChangeAspect="1"/>
          </p:cNvPicPr>
          <p:nvPr>
            <p:ph idx="1"/>
          </p:nvPr>
        </p:nvPicPr>
        <p:blipFill>
          <a:blip r:embed="rId3" cstate="print"/>
          <a:stretch>
            <a:fillRect/>
          </a:stretch>
        </p:blipFill>
        <p:spPr>
          <a:xfrm>
            <a:off x="251520" y="1988840"/>
            <a:ext cx="5760245" cy="3840163"/>
          </a:xfrm>
          <a:ln>
            <a:solidFill>
              <a:schemeClr val="tx1"/>
            </a:solidFill>
          </a:ln>
        </p:spPr>
      </p:pic>
      <p:pic>
        <p:nvPicPr>
          <p:cNvPr id="4" name="Picture 2" descr="C:\Documents and Settings\Jacqueline Najera\Escritorio\JDMO\logos\FLAAR_Mesoamerica_Logo_2.jpg"/>
          <p:cNvPicPr>
            <a:picLocks noChangeAspect="1" noChangeArrowheads="1"/>
          </p:cNvPicPr>
          <p:nvPr/>
        </p:nvPicPr>
        <p:blipFill>
          <a:blip r:embed="rId4" cstate="print"/>
          <a:srcRect/>
          <a:stretch>
            <a:fillRect/>
          </a:stretch>
        </p:blipFill>
        <p:spPr bwMode="auto">
          <a:xfrm>
            <a:off x="165481" y="188640"/>
            <a:ext cx="1562711" cy="1296144"/>
          </a:xfrm>
          <a:prstGeom prst="rect">
            <a:avLst/>
          </a:prstGeom>
          <a:noFill/>
        </p:spPr>
      </p:pic>
      <p:sp>
        <p:nvSpPr>
          <p:cNvPr id="5" name="TextBox 4"/>
          <p:cNvSpPr txBox="1"/>
          <p:nvPr/>
        </p:nvSpPr>
        <p:spPr>
          <a:xfrm>
            <a:off x="0" y="6525344"/>
            <a:ext cx="1872208" cy="261610"/>
          </a:xfrm>
          <a:prstGeom prst="rect">
            <a:avLst/>
          </a:prstGeom>
          <a:noFill/>
        </p:spPr>
        <p:txBody>
          <a:bodyPr wrap="square" rtlCol="0">
            <a:spAutoFit/>
          </a:bodyPr>
          <a:lstStyle/>
          <a:p>
            <a:r>
              <a:rPr lang="en-US" sz="1100" dirty="0" smtClean="0"/>
              <a:t>www.Maya-ethnobotany.org</a:t>
            </a:r>
            <a:endParaRPr lang="es-GT" sz="1100" dirty="0"/>
          </a:p>
        </p:txBody>
      </p:sp>
      <p:sp>
        <p:nvSpPr>
          <p:cNvPr id="6" name="TextBox 5"/>
          <p:cNvSpPr txBox="1"/>
          <p:nvPr/>
        </p:nvSpPr>
        <p:spPr>
          <a:xfrm>
            <a:off x="7127776" y="6581001"/>
            <a:ext cx="2016224" cy="276999"/>
          </a:xfrm>
          <a:prstGeom prst="rect">
            <a:avLst/>
          </a:prstGeom>
          <a:noFill/>
        </p:spPr>
        <p:txBody>
          <a:bodyPr wrap="square" rtlCol="0">
            <a:spAutoFit/>
          </a:bodyPr>
          <a:lstStyle/>
          <a:p>
            <a:r>
              <a:rPr lang="en-US" sz="1200" b="1" dirty="0" smtClean="0"/>
              <a:t>© FLAAR Mesoamerica 2011</a:t>
            </a:r>
            <a:endParaRPr lang="es-GT" sz="1200" b="1" dirty="0"/>
          </a:p>
        </p:txBody>
      </p:sp>
      <p:sp>
        <p:nvSpPr>
          <p:cNvPr id="8" name="Content Placeholder 2"/>
          <p:cNvSpPr txBox="1">
            <a:spLocks/>
          </p:cNvSpPr>
          <p:nvPr/>
        </p:nvSpPr>
        <p:spPr>
          <a:xfrm>
            <a:off x="1619672" y="5877272"/>
            <a:ext cx="4464496" cy="288032"/>
          </a:xfrm>
          <a:prstGeom prst="rect">
            <a:avLst/>
          </a:prstGeom>
        </p:spPr>
        <p:txBody>
          <a:bodyPr vert="horz" lIns="91440" tIns="45720" rIns="91440" bIns="45720" rtlCol="0">
            <a:normAutofit/>
          </a:bodyPr>
          <a:lstStyle/>
          <a:p>
            <a:pPr marL="457200" lvl="0" indent="-457200">
              <a:spcBef>
                <a:spcPts val="1800"/>
              </a:spcBef>
              <a:buClr>
                <a:schemeClr val="accent1"/>
              </a:buClr>
              <a:buSzPct val="80000"/>
              <a:defRPr/>
            </a:pPr>
            <a:r>
              <a:rPr kumimoji="0" lang="es-GT" sz="900" b="0" i="0" u="none" strike="noStrike" kern="1200" cap="none" spc="0" normalizeH="0" baseline="0" noProof="0" dirty="0" smtClean="0">
                <a:ln>
                  <a:noFill/>
                </a:ln>
                <a:effectLst/>
                <a:uLnTx/>
                <a:uFillTx/>
                <a:latin typeface="+mn-lt"/>
                <a:ea typeface="+mn-ea"/>
                <a:cs typeface="+mn-cs"/>
              </a:rPr>
              <a:t>Folder: </a:t>
            </a:r>
            <a:r>
              <a:rPr lang="es-GT" sz="900" dirty="0" err="1" smtClean="0"/>
              <a:t>Ethnobotany</a:t>
            </a:r>
            <a:r>
              <a:rPr lang="es-GT" sz="900" dirty="0" smtClean="0"/>
              <a:t>; morro_flowers_two_stages_opening_708</a:t>
            </a:r>
            <a:endParaRPr kumimoji="0" lang="es-GT" sz="900" b="0" i="0" u="none" strike="noStrike" kern="1200" cap="none" spc="0" normalizeH="0" baseline="0" noProof="0" dirty="0">
              <a:ln>
                <a:noFill/>
              </a:ln>
              <a:effectLst/>
              <a:uLnTx/>
              <a:uFillTx/>
              <a:latin typeface="+mn-lt"/>
              <a:ea typeface="+mn-ea"/>
              <a:cs typeface="+mn-cs"/>
            </a:endParaRPr>
          </a:p>
        </p:txBody>
      </p:sp>
      <p:sp>
        <p:nvSpPr>
          <p:cNvPr id="9" name="Rectangle 8"/>
          <p:cNvSpPr/>
          <p:nvPr/>
        </p:nvSpPr>
        <p:spPr>
          <a:xfrm>
            <a:off x="1872208" y="6488668"/>
            <a:ext cx="301686" cy="369332"/>
          </a:xfrm>
          <a:prstGeom prst="rect">
            <a:avLst/>
          </a:prstGeom>
        </p:spPr>
        <p:txBody>
          <a:bodyPr wrap="none">
            <a:spAutoFit/>
          </a:bodyPr>
          <a:lstStyle/>
          <a:p>
            <a:r>
              <a:rPr lang="es-MX" b="1" dirty="0" smtClean="0"/>
              <a:t>8</a:t>
            </a:r>
            <a:endParaRPr lang="en-US" b="1" dirty="0"/>
          </a:p>
        </p:txBody>
      </p:sp>
      <p:sp>
        <p:nvSpPr>
          <p:cNvPr id="10" name="Rectangle 9"/>
          <p:cNvSpPr/>
          <p:nvPr/>
        </p:nvSpPr>
        <p:spPr>
          <a:xfrm>
            <a:off x="6156176" y="3140968"/>
            <a:ext cx="2808312" cy="923330"/>
          </a:xfrm>
          <a:prstGeom prst="rect">
            <a:avLst/>
          </a:prstGeom>
        </p:spPr>
        <p:txBody>
          <a:bodyPr wrap="square">
            <a:spAutoFit/>
          </a:bodyPr>
          <a:lstStyle/>
          <a:p>
            <a:r>
              <a:rPr lang="en-US" dirty="0" smtClean="0"/>
              <a:t>Here the flower has grown more, and is starting to open.</a:t>
            </a:r>
          </a:p>
        </p:txBody>
      </p:sp>
    </p:spTree>
  </p:cSld>
  <p:clrMapOvr>
    <a:masterClrMapping/>
  </p:clrMapOvr>
</p:sld>
</file>

<file path=ppt/theme/theme1.xml><?xml version="1.0" encoding="utf-8"?>
<a:theme xmlns:a="http://schemas.openxmlformats.org/drawingml/2006/main" name="Mod">
  <a:themeElements>
    <a:clrScheme name="Mod">
      <a:dk1>
        <a:sysClr val="windowText" lastClr="000000"/>
      </a:dk1>
      <a:lt1>
        <a:sysClr val="window" lastClr="FFFFFF"/>
      </a:lt1>
      <a:dk2>
        <a:srgbClr val="065218"/>
      </a:dk2>
      <a:lt2>
        <a:srgbClr val="EDF3AE"/>
      </a:lt2>
      <a:accent1>
        <a:srgbClr val="8FCB17"/>
      </a:accent1>
      <a:accent2>
        <a:srgbClr val="769F11"/>
      </a:accent2>
      <a:accent3>
        <a:srgbClr val="D4E336"/>
      </a:accent3>
      <a:accent4>
        <a:srgbClr val="0C8228"/>
      </a:accent4>
      <a:accent5>
        <a:srgbClr val="C0EDA8"/>
      </a:accent5>
      <a:accent6>
        <a:srgbClr val="3B4F18"/>
      </a:accent6>
      <a:hlink>
        <a:srgbClr val="0A6A21"/>
      </a:hlink>
      <a:folHlink>
        <a:srgbClr val="406EA5"/>
      </a:folHlink>
    </a:clrScheme>
    <a:fontScheme name="Mod">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od">
      <a:fillStyleLst>
        <a:solidFill>
          <a:schemeClr val="phClr"/>
        </a:solidFill>
        <a:solidFill>
          <a:schemeClr val="phClr">
            <a:tint val="80000"/>
          </a:schemeClr>
        </a:solidFill>
        <a:solidFill>
          <a:schemeClr val="phClr">
            <a:shade val="30000"/>
            <a:satMod val="150000"/>
          </a:schemeClr>
        </a:solidFill>
      </a:fillStyleLst>
      <a:lnStyleLst>
        <a:ln w="9525" cap="flat" cmpd="sng" algn="ctr">
          <a:solidFill>
            <a:schemeClr val="phClr">
              <a:tint val="90000"/>
              <a:satMod val="105000"/>
            </a:schemeClr>
          </a:solidFill>
          <a:prstDash val="solid"/>
        </a:ln>
        <a:ln w="50800" cap="flat" cmpd="sng" algn="ctr">
          <a:solidFill>
            <a:schemeClr val="phClr">
              <a:tint val="90000"/>
            </a:schemeClr>
          </a:solidFill>
          <a:prstDash val="solid"/>
        </a:ln>
        <a:ln w="76200" cap="flat" cmpd="dbl" algn="ctr">
          <a:solidFill>
            <a:schemeClr val="phClr">
              <a:tint val="90000"/>
            </a:schemeClr>
          </a:solidFill>
          <a:prstDash val="solid"/>
        </a:ln>
      </a:lnStyleLst>
      <a:effectStyleLst>
        <a:effectStyle>
          <a:effectLst/>
        </a:effectStyle>
        <a:effectStyle>
          <a:effectLst>
            <a:outerShdw blurRad="76200" dist="25400" dir="5400000" sx="101000" sy="101000" rotWithShape="0">
              <a:srgbClr val="000000">
                <a:alpha val="50000"/>
              </a:srgbClr>
            </a:outerShdw>
          </a:effectLst>
        </a:effectStyle>
        <a:effectStyle>
          <a:effectLst>
            <a:outerShdw blurRad="76200" dist="50800" dir="5400000" sx="101000" sy="101000" rotWithShape="0">
              <a:srgbClr val="000000">
                <a:alpha val="50000"/>
              </a:srgbClr>
            </a:outerShdw>
            <a:reflection blurRad="12700" stA="30000" endPos="30000" dist="50800" dir="5400000" sy="-100000" rotWithShape="0"/>
          </a:effectLst>
          <a:scene3d>
            <a:camera prst="orthographicFront">
              <a:rot lat="0" lon="0" rev="0"/>
            </a:camera>
            <a:lightRig rig="twoPt" dir="t">
              <a:rot lat="0" lon="0" rev="5400000"/>
            </a:lightRig>
          </a:scene3d>
          <a:sp3d prstMaterial="softmetal">
            <a:bevelT w="63500" h="25400" prst="coolSlant"/>
          </a:sp3d>
        </a:effectStyle>
      </a:effectStyleLst>
      <a:bgFillStyleLst>
        <a:solidFill>
          <a:schemeClr val="phClr">
            <a:satMod val="125000"/>
          </a:schemeClr>
        </a:solidFill>
        <a:solidFill>
          <a:schemeClr val="phClr">
            <a:shade val="30000"/>
            <a:satMod val="150000"/>
          </a:schemeClr>
        </a:solidFill>
        <a:gradFill>
          <a:gsLst>
            <a:gs pos="0">
              <a:schemeClr val="phClr">
                <a:tint val="100000"/>
                <a:shade val="80000"/>
                <a:satMod val="135000"/>
              </a:schemeClr>
            </a:gs>
            <a:gs pos="55000">
              <a:schemeClr val="phClr">
                <a:tint val="70000"/>
                <a:shade val="100000"/>
                <a:satMod val="150000"/>
              </a:schemeClr>
            </a:gs>
            <a:gs pos="100000">
              <a:schemeClr val="phClr">
                <a:tint val="70000"/>
                <a:shade val="100000"/>
                <a:satMod val="15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Theme_Mod_theme</Template>
  <TotalTime>1096</TotalTime>
  <Words>913</Words>
  <Application>Microsoft Office PowerPoint</Application>
  <PresentationFormat>On-screen Show (4:3)</PresentationFormat>
  <Paragraphs>171</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Mod</vt:lpstr>
      <vt:lpstr>Morro Tree Crescentia alata </vt:lpstr>
      <vt:lpstr>No cost or obligation to use FLAAR PowerPoint presentations (if copyright notice and logo remain in place)</vt:lpstr>
      <vt:lpstr>A sacred plant, Morro Tree (Crescentia alata)  </vt:lpstr>
      <vt:lpstr>A sacred plant, Morro Tree (Crescentia alata) </vt:lpstr>
      <vt:lpstr>Slide 5</vt:lpstr>
      <vt:lpstr>A sacred plant, Morro Tree (Crescentia alata) </vt:lpstr>
      <vt:lpstr>A sacred plant, Morro Tree (Crescentia alata) </vt:lpstr>
      <vt:lpstr>A sacred plant, Morro Tree (Crescentia alata) </vt:lpstr>
      <vt:lpstr>A sacred plant, Morro Tree (Crescentia alata) </vt:lpstr>
      <vt:lpstr>Slide 10</vt:lpstr>
      <vt:lpstr>A sacred plant, Morro Tree (C. alata) </vt:lpstr>
      <vt:lpstr>A sacred plant, Morro Tree (C. alata) </vt:lpstr>
      <vt:lpstr>A sacred plant, Morro Tree (C.alata) </vt:lpstr>
      <vt:lpstr>A sacred plant, Morro Tree (C. alata) </vt:lpstr>
      <vt:lpstr>A sacred plant, Morro Tree </vt:lpstr>
      <vt:lpstr>A sacred plant, Morro Tree (Crescentia alata) </vt:lpstr>
      <vt:lpstr>A sacred plant, Morro Tree (Crescentia alata) </vt:lpstr>
      <vt:lpstr>www.Maya Ethnobotany.org</vt:lpstr>
      <vt:lpstr>www.Maya Ethnobotany.org</vt:lpstr>
    </vt:vector>
  </TitlesOfParts>
  <Company>FLAAR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Ceiba Tree</dc:title>
  <dc:creator>Jaqueline</dc:creator>
  <cp:lastModifiedBy>FLAAR 3D</cp:lastModifiedBy>
  <cp:revision>98</cp:revision>
  <dcterms:created xsi:type="dcterms:W3CDTF">2011-06-15T14:27:01Z</dcterms:created>
  <dcterms:modified xsi:type="dcterms:W3CDTF">2011-09-01T16:11:16Z</dcterms:modified>
</cp:coreProperties>
</file>