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6" r:id="rId4"/>
    <p:sldId id="267" r:id="rId5"/>
    <p:sldId id="274" r:id="rId6"/>
    <p:sldId id="269" r:id="rId7"/>
    <p:sldId id="268" r:id="rId8"/>
    <p:sldId id="270" r:id="rId9"/>
    <p:sldId id="271" r:id="rId10"/>
    <p:sldId id="272" r:id="rId11"/>
    <p:sldId id="257" r:id="rId12"/>
    <p:sldId id="258" r:id="rId13"/>
    <p:sldId id="260" r:id="rId14"/>
    <p:sldId id="264" r:id="rId15"/>
    <p:sldId id="273" r:id="rId16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11AC2-95E1-460C-A9D5-8C1D7B01FB4F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66A7-AC65-44BA-9C6B-B24D7D368987}" type="slidenum">
              <a:rPr lang="es-GT" smtClean="0"/>
              <a:pPr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1</a:t>
            </a:fld>
            <a:endParaRPr lang="es-G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10</a:t>
            </a:fld>
            <a:endParaRPr lang="es-G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11</a:t>
            </a:fld>
            <a:endParaRPr lang="es-G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12</a:t>
            </a:fld>
            <a:endParaRPr lang="es-G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13</a:t>
            </a:fld>
            <a:endParaRPr lang="es-G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14</a:t>
            </a:fld>
            <a:endParaRPr lang="es-G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15</a:t>
            </a:fld>
            <a:endParaRPr lang="es-G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2</a:t>
            </a:fld>
            <a:endParaRPr lang="es-G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3</a:t>
            </a:fld>
            <a:endParaRPr lang="es-G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4</a:t>
            </a:fld>
            <a:endParaRPr lang="es-G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5</a:t>
            </a:fld>
            <a:endParaRPr lang="es-G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6</a:t>
            </a:fld>
            <a:endParaRPr lang="es-G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7</a:t>
            </a:fld>
            <a:endParaRPr lang="es-G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8</a:t>
            </a:fld>
            <a:endParaRPr lang="es-G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66A7-AC65-44BA-9C6B-B24D7D368987}" type="slidenum">
              <a:rPr lang="es-GT" smtClean="0"/>
              <a:pPr/>
              <a:t>9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C8F24A40-DCD7-438B-BFD1-2B32BAFDA717}" type="datetimeFigureOut">
              <a:rPr lang="es-GT" smtClean="0"/>
              <a:pPr/>
              <a:t>30/08/2011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45DE9BC-833F-48EE-91D4-8DD1BB118EBA}" type="slidenum">
              <a:rPr lang="es-GT" smtClean="0"/>
              <a:pPr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a-ethnobotan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FrontDesk@FLAA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517232"/>
            <a:ext cx="6570722" cy="457200"/>
          </a:xfrm>
        </p:spPr>
        <p:txBody>
          <a:bodyPr/>
          <a:lstStyle/>
          <a:p>
            <a:r>
              <a:rPr lang="en-US" dirty="0" smtClean="0"/>
              <a:t>Maya </a:t>
            </a:r>
            <a:r>
              <a:rPr lang="en-US" dirty="0" err="1" smtClean="0"/>
              <a:t>Ethnobotany</a:t>
            </a:r>
            <a:endParaRPr lang="es-GT" dirty="0" smtClean="0"/>
          </a:p>
          <a:p>
            <a:endParaRPr lang="es-G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5229200"/>
            <a:ext cx="6553200" cy="864096"/>
          </a:xfrm>
        </p:spPr>
        <p:txBody>
          <a:bodyPr/>
          <a:lstStyle/>
          <a:p>
            <a:r>
              <a:rPr lang="es-GT" b="1" dirty="0" smtClean="0"/>
              <a:t>Pacaya</a:t>
            </a:r>
            <a:r>
              <a:rPr lang="es-GT" sz="1800" b="1" dirty="0" smtClean="0"/>
              <a:t> </a:t>
            </a:r>
            <a:r>
              <a:rPr lang="es-GT" b="1" dirty="0" err="1" smtClean="0"/>
              <a:t>palm</a:t>
            </a:r>
            <a:r>
              <a:rPr lang="es-GT" sz="1800" b="1" dirty="0" smtClean="0"/>
              <a:t>, </a:t>
            </a:r>
            <a:r>
              <a:rPr lang="es-GT" sz="1800" b="1" i="1" dirty="0" err="1" smtClean="0"/>
              <a:t>Chamaedorea</a:t>
            </a:r>
            <a:r>
              <a:rPr lang="es-GT" sz="1800" b="1" i="1" dirty="0" smtClean="0"/>
              <a:t> </a:t>
            </a:r>
            <a:r>
              <a:rPr lang="es-GT" sz="1800" b="1" i="1" dirty="0" err="1" smtClean="0"/>
              <a:t>tepejilote</a:t>
            </a:r>
            <a:r>
              <a:rPr lang="es-GT" dirty="0" smtClean="0"/>
              <a:t/>
            </a:r>
            <a:br>
              <a:rPr lang="es-GT" dirty="0" smtClean="0"/>
            </a:br>
            <a:endParaRPr lang="es-GT" dirty="0"/>
          </a:p>
        </p:txBody>
      </p:sp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4797152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64533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www.Maya-ethnobotany.org</a:t>
            </a:r>
            <a:endParaRPr lang="es-GT" dirty="0"/>
          </a:p>
        </p:txBody>
      </p:sp>
      <p:pic>
        <p:nvPicPr>
          <p:cNvPr id="7" name="Picture 6" descr="205_ETHNOBOTANY_Pacaya_001.jpg"/>
          <p:cNvPicPr>
            <a:picLocks noChangeAspect="1"/>
          </p:cNvPicPr>
          <p:nvPr/>
        </p:nvPicPr>
        <p:blipFill>
          <a:blip r:embed="rId4" cstate="print"/>
          <a:srcRect t="6442" r="497"/>
          <a:stretch>
            <a:fillRect/>
          </a:stretch>
        </p:blipFill>
        <p:spPr>
          <a:xfrm>
            <a:off x="1835697" y="0"/>
            <a:ext cx="7308303" cy="45811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35696" y="4581128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Pacaya; Pacaya_002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Pacaya</a:t>
            </a:r>
            <a:r>
              <a:rPr lang="en-US" dirty="0" smtClean="0"/>
              <a:t>, an edible flower</a:t>
            </a:r>
            <a:endParaRPr lang="en-US" dirty="0"/>
          </a:p>
        </p:txBody>
      </p:sp>
      <p:pic>
        <p:nvPicPr>
          <p:cNvPr id="4" name="Content Placeholder 3" descr="pacaya_pod_&amp;_opened_8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916832"/>
            <a:ext cx="6020307" cy="4517992"/>
          </a:xfrm>
          <a:ln>
            <a:solidFill>
              <a:schemeClr val="tx1"/>
            </a:solidFill>
          </a:ln>
        </p:spPr>
      </p:pic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6381328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pacaya_pod_&amp;_opened_8001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1916832"/>
            <a:ext cx="19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b="1" dirty="0" err="1" smtClean="0"/>
              <a:t>Male</a:t>
            </a:r>
            <a:r>
              <a:rPr lang="es-GT" b="1" dirty="0" smtClean="0"/>
              <a:t> </a:t>
            </a:r>
            <a:r>
              <a:rPr lang="es-GT" b="1" dirty="0" err="1" smtClean="0"/>
              <a:t>inflorescence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526088" cy="1184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err="1" smtClean="0"/>
              <a:t>Pacaya</a:t>
            </a:r>
            <a:r>
              <a:rPr lang="en-US" sz="4800" dirty="0" smtClean="0"/>
              <a:t>, an edible flower</a:t>
            </a:r>
            <a:endParaRPr lang="es-GT" dirty="0"/>
          </a:p>
        </p:txBody>
      </p:sp>
      <p:pic>
        <p:nvPicPr>
          <p:cNvPr id="2050" name="Picture 2" descr="C:\Documents and Settings\Jacqueline Najera\Escritorio\JDMO\SITIOS NUEVOS\Paginas\pagina de pacaya\pacaya_bundles_AB15.JPG"/>
          <p:cNvPicPr>
            <a:picLocks noChangeAspect="1" noChangeArrowheads="1"/>
          </p:cNvPicPr>
          <p:nvPr/>
        </p:nvPicPr>
        <p:blipFill>
          <a:blip r:embed="rId3" cstate="print"/>
          <a:srcRect b="5992"/>
          <a:stretch>
            <a:fillRect/>
          </a:stretch>
        </p:blipFill>
        <p:spPr bwMode="auto">
          <a:xfrm>
            <a:off x="1763688" y="1656184"/>
            <a:ext cx="7343800" cy="5201816"/>
          </a:xfrm>
          <a:prstGeom prst="rect">
            <a:avLst/>
          </a:prstGeom>
          <a:noFill/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17728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Pacaya </a:t>
            </a:r>
            <a:r>
              <a:rPr lang="es-GT" b="1" dirty="0" err="1" smtClean="0"/>
              <a:t>palm</a:t>
            </a:r>
            <a:r>
              <a:rPr lang="es-GT" b="1" dirty="0" smtClean="0"/>
              <a:t>, </a:t>
            </a:r>
            <a:r>
              <a:rPr lang="es-GT" b="1" i="1" dirty="0" err="1" smtClean="0"/>
              <a:t>Chamaedorea</a:t>
            </a:r>
            <a:r>
              <a:rPr lang="es-GT" b="1" i="1" dirty="0" smtClean="0"/>
              <a:t> </a:t>
            </a:r>
            <a:r>
              <a:rPr lang="es-GT" b="1" i="1" dirty="0" err="1" smtClean="0"/>
              <a:t>tepejilote</a:t>
            </a:r>
            <a:endParaRPr lang="es-GT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87616" y="6237312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noProof="0" dirty="0" smtClean="0"/>
              <a:t>Database2;  </a:t>
            </a:r>
            <a:r>
              <a:rPr lang="es-GT" sz="900" dirty="0" smtClean="0"/>
              <a:t>ETHNOBOTANY; Pacaya_bundles_AB15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8184" y="2348880"/>
            <a:ext cx="19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b="1" dirty="0" err="1" smtClean="0"/>
              <a:t>Male</a:t>
            </a:r>
            <a:r>
              <a:rPr lang="es-GT" b="1" dirty="0" smtClean="0"/>
              <a:t> </a:t>
            </a:r>
            <a:r>
              <a:rPr lang="es-GT" b="1" dirty="0" err="1" smtClean="0"/>
              <a:t>inflorescence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835696" y="2204864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b="1" dirty="0" err="1" smtClean="0"/>
              <a:t>This</a:t>
            </a:r>
            <a:r>
              <a:rPr lang="es-GT" b="1" dirty="0" smtClean="0"/>
              <a:t> </a:t>
            </a:r>
            <a:r>
              <a:rPr lang="es-GT" b="1" dirty="0" err="1" smtClean="0"/>
              <a:t>is</a:t>
            </a:r>
            <a:r>
              <a:rPr lang="es-GT" b="1" dirty="0" smtClean="0"/>
              <a:t> </a:t>
            </a:r>
            <a:r>
              <a:rPr lang="es-GT" b="1" dirty="0" err="1" smtClean="0"/>
              <a:t>how</a:t>
            </a:r>
            <a:r>
              <a:rPr lang="es-GT" b="1" dirty="0" smtClean="0"/>
              <a:t> </a:t>
            </a:r>
            <a:r>
              <a:rPr lang="es-GT" b="1" dirty="0" err="1" smtClean="0"/>
              <a:t>the</a:t>
            </a:r>
            <a:r>
              <a:rPr lang="es-GT" b="1" dirty="0" smtClean="0"/>
              <a:t> local </a:t>
            </a:r>
            <a:r>
              <a:rPr lang="es-GT" b="1" dirty="0" err="1" smtClean="0"/>
              <a:t>farmers</a:t>
            </a:r>
            <a:r>
              <a:rPr lang="es-GT" b="1" dirty="0" smtClean="0"/>
              <a:t> </a:t>
            </a:r>
            <a:r>
              <a:rPr lang="es-GT" b="1" dirty="0" err="1" smtClean="0"/>
              <a:t>package</a:t>
            </a:r>
            <a:r>
              <a:rPr lang="es-GT" b="1" dirty="0" smtClean="0"/>
              <a:t> </a:t>
            </a:r>
            <a:r>
              <a:rPr lang="es-GT" b="1" dirty="0" err="1" smtClean="0"/>
              <a:t>the</a:t>
            </a:r>
            <a:r>
              <a:rPr lang="es-GT" b="1" dirty="0" smtClean="0"/>
              <a:t> pacaya </a:t>
            </a:r>
            <a:r>
              <a:rPr lang="es-GT" b="1" dirty="0" err="1" smtClean="0"/>
              <a:t>to</a:t>
            </a:r>
            <a:r>
              <a:rPr lang="es-GT" b="1" dirty="0" smtClean="0"/>
              <a:t> </a:t>
            </a:r>
            <a:r>
              <a:rPr lang="es-GT" b="1" dirty="0" err="1" smtClean="0"/>
              <a:t>sell</a:t>
            </a:r>
            <a:r>
              <a:rPr lang="es-GT" b="1" dirty="0" smtClean="0"/>
              <a:t> </a:t>
            </a:r>
            <a:r>
              <a:rPr lang="es-GT" b="1" dirty="0" err="1" smtClean="0"/>
              <a:t>it</a:t>
            </a:r>
            <a:r>
              <a:rPr lang="es-GT" b="1" dirty="0" smtClean="0"/>
              <a:t> </a:t>
            </a:r>
            <a:r>
              <a:rPr lang="es-GT" b="1" dirty="0" smtClean="0"/>
              <a:t>in local </a:t>
            </a:r>
            <a:r>
              <a:rPr lang="es-GT" b="1" dirty="0" err="1" smtClean="0"/>
              <a:t>markets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8356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atabase-2\flaar\ETHNOBOTANY\Pacayas\pacaya_Verapaz_AB23.JPG"/>
          <p:cNvPicPr>
            <a:picLocks noChangeAspect="1" noChangeArrowheads="1"/>
          </p:cNvPicPr>
          <p:nvPr/>
        </p:nvPicPr>
        <p:blipFill>
          <a:blip r:embed="rId3" cstate="print"/>
          <a:srcRect l="11730" r="5949" b="12054"/>
          <a:stretch>
            <a:fillRect/>
          </a:stretch>
        </p:blipFill>
        <p:spPr bwMode="auto">
          <a:xfrm>
            <a:off x="1835696" y="1628800"/>
            <a:ext cx="7272808" cy="5201817"/>
          </a:xfrm>
          <a:prstGeom prst="rect">
            <a:avLst/>
          </a:prstGeom>
          <a:noFill/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69151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Pacaya </a:t>
            </a:r>
            <a:r>
              <a:rPr lang="es-GT" b="1" dirty="0" err="1" smtClean="0"/>
              <a:t>palm</a:t>
            </a:r>
            <a:r>
              <a:rPr lang="es-GT" b="1" dirty="0" smtClean="0"/>
              <a:t>, </a:t>
            </a:r>
            <a:r>
              <a:rPr lang="es-GT" b="1" i="1" dirty="0" err="1" smtClean="0"/>
              <a:t>Chamaedorea</a:t>
            </a:r>
            <a:r>
              <a:rPr lang="es-GT" b="1" i="1" dirty="0" smtClean="0"/>
              <a:t> </a:t>
            </a:r>
            <a:r>
              <a:rPr lang="es-GT" b="1" i="1" dirty="0" err="1" smtClean="0"/>
              <a:t>tepejilote</a:t>
            </a:r>
            <a:endParaRPr lang="es-GT" i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Pacaya</a:t>
            </a:r>
            <a:r>
              <a:rPr lang="en-US" dirty="0" smtClean="0"/>
              <a:t> an edible plant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87616" y="6309320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Database2; ETHNOBOTANY; Pacaya_Verapaz_AB23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2060848"/>
            <a:ext cx="204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b="1" dirty="0" err="1" smtClean="0"/>
              <a:t>Male</a:t>
            </a:r>
            <a:r>
              <a:rPr lang="es-GT" b="1" dirty="0" smtClean="0"/>
              <a:t> </a:t>
            </a:r>
            <a:r>
              <a:rPr lang="es-GT" b="1" dirty="0" err="1" smtClean="0"/>
              <a:t>inflorescence</a:t>
            </a:r>
            <a:r>
              <a:rPr lang="es-GT" b="1" dirty="0" smtClean="0"/>
              <a:t>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8356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16216" y="2060848"/>
            <a:ext cx="1897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b="1" dirty="0" err="1" smtClean="0"/>
              <a:t>Unopened</a:t>
            </a:r>
            <a:r>
              <a:rPr lang="es-GT" b="1" dirty="0" smtClean="0"/>
              <a:t> pacaya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508104" y="3356992"/>
            <a:ext cx="2972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b="1" dirty="0" smtClean="0"/>
              <a:t>Top </a:t>
            </a:r>
            <a:r>
              <a:rPr lang="es-GT" b="1" dirty="0" err="1" smtClean="0"/>
              <a:t>half</a:t>
            </a:r>
            <a:r>
              <a:rPr lang="es-GT" b="1" dirty="0" smtClean="0"/>
              <a:t> of </a:t>
            </a:r>
            <a:r>
              <a:rPr lang="es-GT" b="1" dirty="0" err="1" smtClean="0"/>
              <a:t>the</a:t>
            </a:r>
            <a:r>
              <a:rPr lang="es-GT" b="1" dirty="0" smtClean="0"/>
              <a:t> </a:t>
            </a:r>
            <a:r>
              <a:rPr lang="es-GT" b="1" dirty="0" err="1" smtClean="0"/>
              <a:t>husk</a:t>
            </a:r>
            <a:r>
              <a:rPr lang="es-GT" b="1" dirty="0" smtClean="0"/>
              <a:t> removed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123728" y="5373216"/>
            <a:ext cx="221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/>
              <a:t>Completely</a:t>
            </a:r>
            <a:r>
              <a:rPr lang="es-MX" b="1" dirty="0" smtClean="0"/>
              <a:t> </a:t>
            </a:r>
            <a:r>
              <a:rPr lang="es-MX" b="1" dirty="0" err="1" smtClean="0"/>
              <a:t>cut</a:t>
            </a:r>
            <a:r>
              <a:rPr lang="es-MX" b="1" dirty="0" smtClean="0"/>
              <a:t> open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Pacaya</a:t>
            </a:r>
            <a:r>
              <a:rPr lang="en-US" dirty="0" smtClean="0"/>
              <a:t>, an edible flower</a:t>
            </a:r>
            <a:endParaRPr lang="es-GT" dirty="0"/>
          </a:p>
        </p:txBody>
      </p:sp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127776" y="6525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pic>
        <p:nvPicPr>
          <p:cNvPr id="9" name="Picture 8" descr="Pacaya_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885051"/>
            <a:ext cx="3312368" cy="2208245"/>
          </a:xfrm>
          <a:prstGeom prst="rect">
            <a:avLst/>
          </a:prstGeom>
        </p:spPr>
      </p:pic>
      <p:pic>
        <p:nvPicPr>
          <p:cNvPr id="10" name="Picture 9" descr="Pacaya_007.jpg"/>
          <p:cNvPicPr>
            <a:picLocks noChangeAspect="1"/>
          </p:cNvPicPr>
          <p:nvPr/>
        </p:nvPicPr>
        <p:blipFill>
          <a:blip r:embed="rId5" cstate="print"/>
          <a:srcRect r="5966"/>
          <a:stretch>
            <a:fillRect/>
          </a:stretch>
        </p:blipFill>
        <p:spPr>
          <a:xfrm>
            <a:off x="5580112" y="1268760"/>
            <a:ext cx="3283897" cy="2328164"/>
          </a:xfrm>
          <a:prstGeom prst="rect">
            <a:avLst/>
          </a:prstGeom>
        </p:spPr>
      </p:pic>
      <p:pic>
        <p:nvPicPr>
          <p:cNvPr id="11" name="Picture 10" descr="Pacaya_008.jpg"/>
          <p:cNvPicPr>
            <a:picLocks noChangeAspect="1"/>
          </p:cNvPicPr>
          <p:nvPr/>
        </p:nvPicPr>
        <p:blipFill>
          <a:blip r:embed="rId6" cstate="print"/>
          <a:srcRect t="5516" b="4572"/>
          <a:stretch>
            <a:fillRect/>
          </a:stretch>
        </p:blipFill>
        <p:spPr>
          <a:xfrm>
            <a:off x="1853952" y="1722600"/>
            <a:ext cx="3294112" cy="444270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835696" y="6165304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Pacaya_008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08104" y="3573016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Pacaya_007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80112" y="6093296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Pacaya_016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1268760"/>
            <a:ext cx="204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b="1" dirty="0" err="1" smtClean="0">
                <a:solidFill>
                  <a:schemeClr val="bg1"/>
                </a:solidFill>
              </a:rPr>
              <a:t>Male</a:t>
            </a:r>
            <a:r>
              <a:rPr lang="es-GT" b="1" dirty="0" smtClean="0">
                <a:solidFill>
                  <a:schemeClr val="bg1"/>
                </a:solidFill>
              </a:rPr>
              <a:t> </a:t>
            </a:r>
            <a:r>
              <a:rPr lang="es-GT" b="1" dirty="0" err="1" smtClean="0">
                <a:solidFill>
                  <a:schemeClr val="bg1"/>
                </a:solidFill>
              </a:rPr>
              <a:t>inflorescence</a:t>
            </a:r>
            <a:r>
              <a:rPr lang="es-GT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184482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b="1" dirty="0" err="1" smtClean="0">
                <a:solidFill>
                  <a:schemeClr val="bg1"/>
                </a:solidFill>
              </a:rPr>
              <a:t>Edible</a:t>
            </a:r>
            <a:r>
              <a:rPr lang="es-GT" b="1" dirty="0" smtClean="0">
                <a:solidFill>
                  <a:schemeClr val="bg1"/>
                </a:solidFill>
              </a:rPr>
              <a:t> </a:t>
            </a:r>
            <a:r>
              <a:rPr lang="es-GT" b="1" dirty="0" err="1" smtClean="0">
                <a:solidFill>
                  <a:schemeClr val="bg1"/>
                </a:solidFill>
              </a:rPr>
              <a:t>parts</a:t>
            </a:r>
            <a:r>
              <a:rPr lang="es-GT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83768" y="2204864"/>
            <a:ext cx="4248472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83768" y="2204864"/>
            <a:ext cx="3888432" cy="2304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1979712" y="2708920"/>
            <a:ext cx="1728192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356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" dirty="0" smtClean="0"/>
              <a:t>www</a:t>
            </a:r>
            <a:r>
              <a:rPr lang="en-US" sz="1200" dirty="0" smtClean="0"/>
              <a:t>.</a:t>
            </a:r>
            <a:r>
              <a:rPr lang="en-US" dirty="0" smtClean="0"/>
              <a:t>Maya Ethnobotany</a:t>
            </a:r>
            <a:r>
              <a:rPr lang="en-US" sz="1300" dirty="0" smtClean="0"/>
              <a:t>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more information visit  </a:t>
            </a:r>
          </a:p>
          <a:p>
            <a:pPr lvl="1"/>
            <a:r>
              <a:rPr lang="en-US" dirty="0" smtClean="0"/>
              <a:t>www.Maya-ethnobotany.org</a:t>
            </a:r>
          </a:p>
          <a:p>
            <a:r>
              <a:rPr lang="en-US" dirty="0" smtClean="0"/>
              <a:t>All photos were taken by FLAAR Mesoamerica staff.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quote the presentation and the pictures:</a:t>
            </a:r>
          </a:p>
          <a:p>
            <a:pPr lvl="1"/>
            <a:r>
              <a:rPr lang="en-US" dirty="0" smtClean="0"/>
              <a:t>Photos (FLAAR 2011)	</a:t>
            </a:r>
          </a:p>
          <a:p>
            <a:pPr lvl="1"/>
            <a:r>
              <a:rPr lang="en-US" dirty="0" smtClean="0"/>
              <a:t>FLAAR Mesoamerica. 2011. PowerPoint Presentation about </a:t>
            </a:r>
            <a:r>
              <a:rPr lang="en-US" dirty="0" err="1" smtClean="0"/>
              <a:t>Pacaya</a:t>
            </a:r>
            <a:r>
              <a:rPr lang="en-US" dirty="0" smtClean="0"/>
              <a:t>, www.maya-ethnobotany.org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8356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" dirty="0" smtClean="0"/>
              <a:t>www</a:t>
            </a:r>
            <a:r>
              <a:rPr lang="en-US" sz="1200" dirty="0" smtClean="0"/>
              <a:t>.</a:t>
            </a:r>
            <a:r>
              <a:rPr lang="en-US" dirty="0" smtClean="0"/>
              <a:t>Maya Ethnobotany</a:t>
            </a:r>
            <a:r>
              <a:rPr lang="en-US" sz="1300" dirty="0" smtClean="0"/>
              <a:t>.org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	Other PowerPoint presentations with photos of other Maya </a:t>
            </a:r>
            <a:r>
              <a:rPr lang="en-US" dirty="0" err="1" smtClean="0"/>
              <a:t>ethnobotany</a:t>
            </a:r>
            <a:r>
              <a:rPr lang="en-US" dirty="0" smtClean="0"/>
              <a:t> plants from the FLAAR Photo Archive include:</a:t>
            </a:r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Palo de pito (</a:t>
            </a:r>
            <a:r>
              <a:rPr lang="en-US" i="1" dirty="0" err="1" smtClean="0"/>
              <a:t>Erythrina</a:t>
            </a:r>
            <a:r>
              <a:rPr lang="en-US" i="1" dirty="0" smtClean="0"/>
              <a:t> </a:t>
            </a:r>
            <a:r>
              <a:rPr lang="en-US" i="1" dirty="0" err="1" smtClean="0"/>
              <a:t>berteroana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Achiote</a:t>
            </a:r>
            <a:r>
              <a:rPr lang="en-US" dirty="0" smtClean="0"/>
              <a:t> (</a:t>
            </a:r>
            <a:r>
              <a:rPr lang="en-US" i="1" dirty="0" err="1" smtClean="0"/>
              <a:t>Bixa</a:t>
            </a:r>
            <a:r>
              <a:rPr lang="en-US" i="1" dirty="0" smtClean="0"/>
              <a:t> </a:t>
            </a:r>
            <a:r>
              <a:rPr lang="en-US" i="1" dirty="0" err="1" smtClean="0"/>
              <a:t>orellana</a:t>
            </a:r>
            <a:r>
              <a:rPr lang="en-US" dirty="0" smtClean="0"/>
              <a:t>)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127776" y="6525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pic>
        <p:nvPicPr>
          <p:cNvPr id="9" name="Picture 8" descr="cover for Achiote Bixa orellana annatto power po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869160"/>
            <a:ext cx="1917249" cy="1481511"/>
          </a:xfrm>
          <a:prstGeom prst="rect">
            <a:avLst/>
          </a:prstGeom>
        </p:spPr>
      </p:pic>
      <p:pic>
        <p:nvPicPr>
          <p:cNvPr id="10" name="Picture 9" descr="cover for Palo de pito power 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284984"/>
            <a:ext cx="1944216" cy="15023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5696" y="648866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2800" dirty="0" smtClean="0"/>
              <a:t>No </a:t>
            </a:r>
            <a:r>
              <a:rPr lang="es-GT" sz="2800" dirty="0" err="1" smtClean="0"/>
              <a:t>cost</a:t>
            </a:r>
            <a:r>
              <a:rPr lang="es-GT" sz="2800" dirty="0" smtClean="0"/>
              <a:t> </a:t>
            </a:r>
            <a:r>
              <a:rPr lang="es-GT" sz="2800" dirty="0" err="1" smtClean="0"/>
              <a:t>or</a:t>
            </a:r>
            <a:r>
              <a:rPr lang="es-GT" sz="2800" dirty="0" smtClean="0"/>
              <a:t> </a:t>
            </a:r>
            <a:r>
              <a:rPr lang="es-GT" sz="2800" dirty="0" err="1" smtClean="0"/>
              <a:t>obligation</a:t>
            </a:r>
            <a:r>
              <a:rPr lang="es-GT" sz="2800" dirty="0" smtClean="0"/>
              <a:t> </a:t>
            </a:r>
            <a:r>
              <a:rPr lang="es-GT" sz="2800" dirty="0" err="1" smtClean="0"/>
              <a:t>to</a:t>
            </a:r>
            <a:r>
              <a:rPr lang="es-GT" sz="2800" dirty="0" smtClean="0"/>
              <a:t> use FLAAR PowerPoint </a:t>
            </a:r>
            <a:r>
              <a:rPr lang="es-GT" sz="2800" dirty="0" err="1" smtClean="0"/>
              <a:t>presentations</a:t>
            </a:r>
            <a:r>
              <a:rPr lang="es-GT" sz="2800" dirty="0" smtClean="0"/>
              <a:t> (</a:t>
            </a:r>
            <a:r>
              <a:rPr lang="es-GT" sz="2800" dirty="0" err="1" smtClean="0"/>
              <a:t>if</a:t>
            </a:r>
            <a:r>
              <a:rPr lang="es-GT" sz="2800" dirty="0" smtClean="0"/>
              <a:t> copyright </a:t>
            </a:r>
            <a:r>
              <a:rPr lang="es-GT" sz="2800" dirty="0" err="1" smtClean="0"/>
              <a:t>notice</a:t>
            </a:r>
            <a:r>
              <a:rPr lang="es-GT" sz="2800" dirty="0" smtClean="0"/>
              <a:t> and logo </a:t>
            </a:r>
            <a:r>
              <a:rPr lang="es-GT" sz="2800" dirty="0" err="1" smtClean="0"/>
              <a:t>remain</a:t>
            </a:r>
            <a:r>
              <a:rPr lang="es-GT" sz="2800" dirty="0" smtClean="0"/>
              <a:t> in place)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95736" y="1916832"/>
            <a:ext cx="67687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PowerPoint presentations are courtesy of FLAAR Reports for colleges, universities, museums, nature parks, or any comparable educational and scientific institution.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obligation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PowerPoint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FLAAR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logo,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www.maya-ethnobotany.org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place.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photographs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copyright and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intended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inappropriate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use.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Inappropriate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dumping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pretending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FLAAR web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</a:t>
            </a:r>
            <a:r>
              <a:rPr lang="es-GT" sz="2200" dirty="0" smtClean="0"/>
              <a:t>(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s) and link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endParaRPr kumimoji="0" lang="es-G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pre-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Columbian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Mesoamerican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flowers,plants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really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PPT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FLAAR,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Hellmuth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himself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museum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club,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anywhere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around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especially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Maya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iconography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digital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photography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flora and fauna.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concept of a non-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providing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no-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PowerPoint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curators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r>
              <a:rPr lang="es-GT" sz="2200" dirty="0" smtClean="0"/>
              <a:t> as a </a:t>
            </a:r>
            <a:r>
              <a:rPr lang="es-GT" sz="2200" dirty="0" err="1" smtClean="0"/>
              <a:t>good</a:t>
            </a:r>
            <a:r>
              <a:rPr lang="es-GT" sz="2200" dirty="0" smtClean="0"/>
              <a:t> idea,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If you find any error or omission in this presentation, or if you know anything that we missed, please let us know to consider it. Write to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FrontDesk@FLAAR.org</a:t>
            </a:r>
            <a:endParaRPr lang="en-US" sz="2200" dirty="0" smtClean="0"/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We have deliberately left the PPT with no text so the speaker who borrows this can add their own words.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Pacaya</a:t>
            </a:r>
            <a:r>
              <a:rPr lang="en-US" dirty="0" smtClean="0"/>
              <a:t>, an edible flower</a:t>
            </a:r>
            <a:endParaRPr lang="en-US" dirty="0"/>
          </a:p>
        </p:txBody>
      </p:sp>
      <p:pic>
        <p:nvPicPr>
          <p:cNvPr id="5" name="Content Placeholder 4" descr="Pacaya-plant-male_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700808"/>
            <a:ext cx="3096344" cy="4644515"/>
          </a:xfrm>
          <a:ln w="12700">
            <a:solidFill>
              <a:schemeClr val="tx1"/>
            </a:solidFill>
          </a:ln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96136" y="6309320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Pacaya-plant-male_024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696" y="1772816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 err="1" smtClean="0"/>
              <a:t>Family</a:t>
            </a:r>
            <a:r>
              <a:rPr lang="es-GT" dirty="0" smtClean="0"/>
              <a:t>: </a:t>
            </a:r>
            <a:r>
              <a:rPr lang="es-GT" dirty="0" err="1" smtClean="0"/>
              <a:t>Arecacea</a:t>
            </a:r>
            <a:r>
              <a:rPr lang="es-GT" dirty="0" smtClean="0"/>
              <a:t> </a:t>
            </a:r>
          </a:p>
          <a:p>
            <a:r>
              <a:rPr lang="es-GT" dirty="0" err="1" smtClean="0"/>
              <a:t>Scientific</a:t>
            </a:r>
            <a:r>
              <a:rPr lang="es-GT" dirty="0" smtClean="0"/>
              <a:t> </a:t>
            </a:r>
            <a:r>
              <a:rPr lang="es-GT" dirty="0" err="1" smtClean="0"/>
              <a:t>name</a:t>
            </a:r>
            <a:r>
              <a:rPr lang="es-GT" dirty="0" smtClean="0"/>
              <a:t>: </a:t>
            </a:r>
            <a:r>
              <a:rPr lang="es-GT" i="1" dirty="0" err="1" smtClean="0"/>
              <a:t>Chamaedorea</a:t>
            </a:r>
            <a:r>
              <a:rPr lang="es-GT" i="1" dirty="0" smtClean="0"/>
              <a:t> </a:t>
            </a:r>
            <a:r>
              <a:rPr lang="es-GT" i="1" dirty="0" err="1" smtClean="0"/>
              <a:t>tepejilote</a:t>
            </a:r>
            <a:endParaRPr lang="es-GT" i="1" dirty="0" smtClean="0"/>
          </a:p>
          <a:p>
            <a:r>
              <a:rPr lang="es-GT" dirty="0" err="1" smtClean="0"/>
              <a:t>Common</a:t>
            </a:r>
            <a:r>
              <a:rPr lang="es-GT" dirty="0" smtClean="0"/>
              <a:t> </a:t>
            </a:r>
            <a:r>
              <a:rPr lang="es-GT" dirty="0" err="1" smtClean="0"/>
              <a:t>name</a:t>
            </a:r>
            <a:r>
              <a:rPr lang="es-GT" dirty="0" smtClean="0"/>
              <a:t>: Pacaya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16216" y="3645024"/>
            <a:ext cx="1368152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23728" y="2852936"/>
            <a:ext cx="4392488" cy="7920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04048" y="2924944"/>
            <a:ext cx="2808312" cy="7200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23728" y="5517232"/>
            <a:ext cx="4392488" cy="7200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004048" y="5517232"/>
            <a:ext cx="2880320" cy="7200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7895" t="5274" r="13150" b="12094"/>
          <a:stretch>
            <a:fillRect/>
          </a:stretch>
        </p:blipFill>
        <p:spPr bwMode="auto">
          <a:xfrm>
            <a:off x="2123728" y="2852936"/>
            <a:ext cx="2880320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123728" y="6237312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Pacaya-plant-male_024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Pacaya</a:t>
            </a:r>
            <a:r>
              <a:rPr lang="en-US" dirty="0" smtClean="0"/>
              <a:t>, an edible flower</a:t>
            </a:r>
            <a:endParaRPr lang="en-US" dirty="0"/>
          </a:p>
        </p:txBody>
      </p:sp>
      <p:pic>
        <p:nvPicPr>
          <p:cNvPr id="7" name="Content Placeholder 6" descr="pacaya_trunk_Coban_60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00192" y="2852936"/>
            <a:ext cx="2355694" cy="3533541"/>
          </a:xfrm>
          <a:ln>
            <a:solidFill>
              <a:schemeClr val="tx1"/>
            </a:solidFill>
          </a:ln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pic>
        <p:nvPicPr>
          <p:cNvPr id="11" name="Picture 10" descr="Chilasco_pacaya_6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700808"/>
            <a:ext cx="2832315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63688" y="5949280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Chilasco_pacaya_6033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68144" y="6381328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pacaya_trunk_Coban_6060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62880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 smtClean="0"/>
              <a:t> T</a:t>
            </a:r>
            <a:r>
              <a:rPr lang="en-US" dirty="0" smtClean="0"/>
              <a:t>he flowers are produced in inflorescences; they are </a:t>
            </a:r>
            <a:r>
              <a:rPr lang="en-US" dirty="0" err="1" smtClean="0"/>
              <a:t>dioecious</a:t>
            </a:r>
            <a:r>
              <a:rPr lang="en-US" dirty="0" smtClean="0"/>
              <a:t>, with male and female flowers on separate plants.</a:t>
            </a:r>
            <a:endParaRPr lang="es-GT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60232" y="4581128"/>
            <a:ext cx="79208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276872"/>
            <a:ext cx="6912768" cy="1224136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	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don’t</a:t>
            </a:r>
            <a:r>
              <a:rPr lang="es-MX" dirty="0" smtClean="0"/>
              <a:t> </a:t>
            </a:r>
            <a:r>
              <a:rPr lang="es-MX" dirty="0" err="1" smtClean="0"/>
              <a:t>yet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pictures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female</a:t>
            </a:r>
            <a:r>
              <a:rPr lang="es-MX" dirty="0" smtClean="0"/>
              <a:t> </a:t>
            </a:r>
            <a:r>
              <a:rPr lang="en-US" dirty="0" smtClean="0"/>
              <a:t>inflorescences.  </a:t>
            </a:r>
            <a:r>
              <a:rPr lang="en-US" dirty="0" smtClean="0"/>
              <a:t>However here are some </a:t>
            </a:r>
            <a:r>
              <a:rPr lang="en-US" dirty="0" smtClean="0"/>
              <a:t>differences </a:t>
            </a:r>
            <a:r>
              <a:rPr lang="en-US" dirty="0" smtClean="0"/>
              <a:t>to </a:t>
            </a:r>
            <a:r>
              <a:rPr lang="en-US" dirty="0" smtClean="0"/>
              <a:t>distinguish </a:t>
            </a:r>
            <a:r>
              <a:rPr lang="en-US" dirty="0" smtClean="0"/>
              <a:t>them. </a:t>
            </a:r>
            <a:endParaRPr lang="en-US" dirty="0"/>
          </a:p>
        </p:txBody>
      </p:sp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Pacaya</a:t>
            </a:r>
            <a:r>
              <a:rPr lang="en-US" dirty="0" smtClean="0"/>
              <a:t>, an edible flower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39752" y="3717032"/>
          <a:ext cx="60960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Female</a:t>
                      </a:r>
                      <a:r>
                        <a:rPr lang="es-MX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Male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Tend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to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be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solitary</a:t>
                      </a:r>
                      <a:r>
                        <a:rPr lang="es-MX" dirty="0" smtClean="0"/>
                        <a:t>,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with</a:t>
                      </a:r>
                      <a:r>
                        <a:rPr lang="es-MX" baseline="0" dirty="0" smtClean="0"/>
                        <a:t> 5-20 </a:t>
                      </a:r>
                      <a:r>
                        <a:rPr lang="es-MX" baseline="0" dirty="0" err="1" smtClean="0"/>
                        <a:t>thick</a:t>
                      </a:r>
                      <a:r>
                        <a:rPr lang="es-MX" baseline="0" dirty="0" smtClean="0"/>
                        <a:t>  </a:t>
                      </a:r>
                      <a:r>
                        <a:rPr lang="es-MX" baseline="0" dirty="0" err="1" smtClean="0"/>
                        <a:t>branches</a:t>
                      </a:r>
                      <a:r>
                        <a:rPr lang="es-MX" baseline="0" dirty="0" smtClean="0"/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Densely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packed</a:t>
                      </a:r>
                      <a:r>
                        <a:rPr lang="es-MX" baseline="0" dirty="0" smtClean="0"/>
                        <a:t> . </a:t>
                      </a:r>
                      <a:r>
                        <a:rPr lang="es-MX" baseline="0" dirty="0" err="1" smtClean="0"/>
                        <a:t>They</a:t>
                      </a:r>
                      <a:r>
                        <a:rPr lang="es-MX" baseline="0" dirty="0" smtClean="0"/>
                        <a:t> are more </a:t>
                      </a:r>
                      <a:r>
                        <a:rPr lang="es-MX" baseline="0" dirty="0" err="1" smtClean="0"/>
                        <a:t>numerous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than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the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female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inflorescences</a:t>
                      </a:r>
                      <a:r>
                        <a:rPr lang="es-MX" baseline="0" dirty="0" smtClean="0"/>
                        <a:t>. </a:t>
                      </a:r>
                      <a:r>
                        <a:rPr lang="es-MX" baseline="0" dirty="0" err="1" smtClean="0"/>
                        <a:t>They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have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from</a:t>
                      </a:r>
                      <a:r>
                        <a:rPr lang="es-MX" baseline="0" dirty="0" smtClean="0"/>
                        <a:t> 7-50 </a:t>
                      </a:r>
                      <a:r>
                        <a:rPr lang="es-MX" baseline="0" dirty="0" err="1" smtClean="0"/>
                        <a:t>hanging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small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branches</a:t>
                      </a:r>
                      <a:r>
                        <a:rPr lang="es-MX" baseline="0" dirty="0" smtClean="0"/>
                        <a:t>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Pacaya</a:t>
            </a:r>
            <a:r>
              <a:rPr lang="en-US" dirty="0" smtClean="0"/>
              <a:t>, an edible flower</a:t>
            </a:r>
            <a:endParaRPr lang="en-US" dirty="0"/>
          </a:p>
        </p:txBody>
      </p:sp>
      <p:pic>
        <p:nvPicPr>
          <p:cNvPr id="4" name="Content Placeholder 3" descr="Pacaya-plant-male_0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5233"/>
          <a:stretch>
            <a:fillRect/>
          </a:stretch>
        </p:blipFill>
        <p:spPr>
          <a:xfrm>
            <a:off x="2051720" y="1916832"/>
            <a:ext cx="3457807" cy="3877971"/>
          </a:xfrm>
        </p:spPr>
      </p:pic>
      <p:pic>
        <p:nvPicPr>
          <p:cNvPr id="9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79712" y="5805264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Pacaya-plant-male_029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1916832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i="1" dirty="0" err="1" smtClean="0"/>
              <a:t>Chamaedorea</a:t>
            </a:r>
            <a:r>
              <a:rPr lang="es-GT" i="1" dirty="0" smtClean="0"/>
              <a:t> </a:t>
            </a:r>
            <a:r>
              <a:rPr lang="es-GT" i="1" dirty="0" err="1" smtClean="0"/>
              <a:t>tepejilote</a:t>
            </a:r>
            <a:r>
              <a:rPr lang="es-GT" dirty="0" smtClean="0"/>
              <a:t>, </a:t>
            </a:r>
            <a:r>
              <a:rPr lang="es-GT" dirty="0" err="1" smtClean="0"/>
              <a:t>m</a:t>
            </a:r>
            <a:r>
              <a:rPr lang="es-GT" dirty="0" err="1" smtClean="0"/>
              <a:t>ale</a:t>
            </a:r>
            <a:r>
              <a:rPr lang="es-GT" dirty="0" smtClean="0"/>
              <a:t> </a:t>
            </a:r>
            <a:r>
              <a:rPr lang="es-GT" dirty="0" err="1" smtClean="0"/>
              <a:t>plant</a:t>
            </a:r>
            <a:r>
              <a:rPr lang="es-GT" dirty="0" smtClean="0"/>
              <a:t> </a:t>
            </a:r>
            <a:r>
              <a:rPr lang="es-GT" dirty="0" err="1" smtClean="0"/>
              <a:t>with</a:t>
            </a:r>
            <a:r>
              <a:rPr lang="es-GT" dirty="0" smtClean="0"/>
              <a:t> </a:t>
            </a:r>
            <a:r>
              <a:rPr lang="es-GT" dirty="0" err="1" smtClean="0"/>
              <a:t>mature</a:t>
            </a:r>
            <a:r>
              <a:rPr lang="es-GT" dirty="0" smtClean="0"/>
              <a:t> </a:t>
            </a:r>
            <a:r>
              <a:rPr lang="es-GT" dirty="0" err="1" smtClean="0"/>
              <a:t>fruits</a:t>
            </a:r>
            <a:r>
              <a:rPr lang="es-GT" dirty="0" smtClean="0"/>
              <a:t> </a:t>
            </a:r>
            <a:endParaRPr lang="es-GT" dirty="0" smtClean="0"/>
          </a:p>
          <a:p>
            <a:endParaRPr lang="es-GT" i="1" dirty="0" smtClean="0"/>
          </a:p>
          <a:p>
            <a:endParaRPr lang="es-GT" i="1" dirty="0" smtClean="0"/>
          </a:p>
          <a:p>
            <a:endParaRPr lang="es-GT" i="1" dirty="0" smtClean="0"/>
          </a:p>
          <a:p>
            <a:endParaRPr lang="es-GT" i="1" dirty="0" smtClean="0"/>
          </a:p>
          <a:p>
            <a:r>
              <a:rPr lang="es-GT" dirty="0" err="1" smtClean="0"/>
              <a:t>These</a:t>
            </a:r>
            <a:r>
              <a:rPr lang="es-GT" dirty="0" smtClean="0"/>
              <a:t> </a:t>
            </a:r>
            <a:r>
              <a:rPr lang="es-GT" dirty="0" err="1" smtClean="0"/>
              <a:t>berries</a:t>
            </a:r>
            <a:r>
              <a:rPr lang="es-GT" dirty="0" smtClean="0"/>
              <a:t> are </a:t>
            </a:r>
            <a:r>
              <a:rPr lang="es-GT" dirty="0" err="1" smtClean="0"/>
              <a:t>not</a:t>
            </a:r>
            <a:r>
              <a:rPr lang="es-GT" dirty="0" smtClean="0"/>
              <a:t> </a:t>
            </a:r>
            <a:r>
              <a:rPr lang="es-GT" dirty="0" err="1" smtClean="0"/>
              <a:t>what</a:t>
            </a:r>
            <a:r>
              <a:rPr lang="es-GT" dirty="0" smtClean="0"/>
              <a:t> </a:t>
            </a:r>
            <a:r>
              <a:rPr lang="es-GT" dirty="0" err="1" smtClean="0"/>
              <a:t>you</a:t>
            </a:r>
            <a:r>
              <a:rPr lang="es-GT" dirty="0" smtClean="0"/>
              <a:t> </a:t>
            </a:r>
            <a:r>
              <a:rPr lang="es-GT" dirty="0" err="1" smtClean="0"/>
              <a:t>eat</a:t>
            </a:r>
            <a:r>
              <a:rPr lang="es-GT" dirty="0" smtClean="0"/>
              <a:t> of </a:t>
            </a:r>
            <a:r>
              <a:rPr lang="es-GT" dirty="0" err="1" smtClean="0"/>
              <a:t>the</a:t>
            </a:r>
            <a:r>
              <a:rPr lang="es-GT" dirty="0" smtClean="0"/>
              <a:t> </a:t>
            </a:r>
            <a:r>
              <a:rPr lang="es-GT" dirty="0" err="1" smtClean="0"/>
              <a:t>plant</a:t>
            </a:r>
            <a:r>
              <a:rPr lang="es-GT" dirty="0" smtClean="0"/>
              <a:t>.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788024" y="2564904"/>
            <a:ext cx="1512168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940424" y="2564904"/>
            <a:ext cx="1359768" cy="7284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5004048" y="2564904"/>
            <a:ext cx="1296144" cy="123252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Pacaya</a:t>
            </a:r>
            <a:r>
              <a:rPr lang="en-US" dirty="0" smtClean="0"/>
              <a:t>, an edible flower</a:t>
            </a:r>
            <a:endParaRPr lang="en-US" dirty="0"/>
          </a:p>
        </p:txBody>
      </p:sp>
      <p:pic>
        <p:nvPicPr>
          <p:cNvPr id="4" name="Content Placeholder 3" descr="Pacaya-plant-male_0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749077"/>
            <a:ext cx="2560109" cy="3840163"/>
          </a:xfrm>
        </p:spPr>
      </p:pic>
      <p:pic>
        <p:nvPicPr>
          <p:cNvPr id="6" name="Picture 5" descr="Pacaya-plant-male_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700808"/>
            <a:ext cx="2832314" cy="4248472"/>
          </a:xfrm>
          <a:prstGeom prst="rect">
            <a:avLst/>
          </a:prstGeom>
        </p:spPr>
      </p:pic>
      <p:pic>
        <p:nvPicPr>
          <p:cNvPr id="7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64088" y="5589240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Pacaya-plant-male_051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35696" y="5949280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Pacaya-plant-male_046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088" y="5805264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i="1" dirty="0" err="1" smtClean="0"/>
              <a:t>Chamaedorea</a:t>
            </a:r>
            <a:r>
              <a:rPr lang="es-GT" i="1" dirty="0" smtClean="0"/>
              <a:t> </a:t>
            </a:r>
            <a:r>
              <a:rPr lang="es-GT" i="1" dirty="0" err="1" smtClean="0"/>
              <a:t>tepejilote</a:t>
            </a:r>
            <a:r>
              <a:rPr lang="es-GT" i="1" dirty="0" smtClean="0"/>
              <a:t> </a:t>
            </a:r>
            <a:r>
              <a:rPr lang="es-GT" dirty="0" smtClean="0"/>
              <a:t> </a:t>
            </a:r>
            <a:r>
              <a:rPr lang="es-GT" dirty="0" err="1" smtClean="0"/>
              <a:t>Male</a:t>
            </a:r>
            <a:r>
              <a:rPr lang="es-GT" dirty="0" smtClean="0"/>
              <a:t> </a:t>
            </a:r>
            <a:r>
              <a:rPr lang="es-GT" dirty="0" err="1" smtClean="0"/>
              <a:t>plant</a:t>
            </a:r>
            <a:r>
              <a:rPr lang="es-GT" dirty="0" smtClean="0"/>
              <a:t> </a:t>
            </a:r>
            <a:r>
              <a:rPr lang="es-GT" dirty="0" err="1" smtClean="0"/>
              <a:t>with</a:t>
            </a:r>
            <a:r>
              <a:rPr lang="es-GT" dirty="0" smtClean="0"/>
              <a:t> </a:t>
            </a:r>
            <a:r>
              <a:rPr lang="es-GT" dirty="0" err="1" smtClean="0"/>
              <a:t>fruits</a:t>
            </a:r>
            <a:r>
              <a:rPr lang="es-GT" dirty="0" smtClean="0"/>
              <a:t> </a:t>
            </a:r>
            <a:endParaRPr lang="es-GT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Pacaya</a:t>
            </a:r>
            <a:r>
              <a:rPr lang="en-US" dirty="0" smtClean="0"/>
              <a:t>, an edible flower</a:t>
            </a:r>
            <a:endParaRPr lang="en-US" dirty="0"/>
          </a:p>
        </p:txBody>
      </p:sp>
      <p:pic>
        <p:nvPicPr>
          <p:cNvPr id="4" name="Content Placeholder 3" descr="Pacaya-plant-male_0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700808"/>
            <a:ext cx="4752528" cy="3170851"/>
          </a:xfrm>
          <a:ln>
            <a:solidFill>
              <a:schemeClr val="tx1"/>
            </a:solidFill>
          </a:ln>
        </p:spPr>
      </p:pic>
      <p:pic>
        <p:nvPicPr>
          <p:cNvPr id="5" name="Picture 4" descr="Pacaya-plant-male_056.JPG"/>
          <p:cNvPicPr>
            <a:picLocks noChangeAspect="1"/>
          </p:cNvPicPr>
          <p:nvPr/>
        </p:nvPicPr>
        <p:blipFill>
          <a:blip r:embed="rId4" cstate="print"/>
          <a:srcRect l="22438" t="12201" r="20075" b="21651"/>
          <a:stretch>
            <a:fillRect/>
          </a:stretch>
        </p:blipFill>
        <p:spPr>
          <a:xfrm>
            <a:off x="5148064" y="3501008"/>
            <a:ext cx="3816424" cy="2927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19672" y="4869160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Pacaya-plant-male_055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4048" y="6381328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Pacaya-plant-male_056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3968" y="2852936"/>
            <a:ext cx="720080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83968" y="2852936"/>
            <a:ext cx="864096" cy="6480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04048" y="2852936"/>
            <a:ext cx="3960440" cy="64807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3275856" y="4509120"/>
            <a:ext cx="2880320" cy="8640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932040" y="3573016"/>
            <a:ext cx="288032" cy="1440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Pacaya</a:t>
            </a:r>
            <a:r>
              <a:rPr lang="en-US" dirty="0" smtClean="0"/>
              <a:t>, an edible flower</a:t>
            </a:r>
            <a:endParaRPr lang="en-US" dirty="0"/>
          </a:p>
        </p:txBody>
      </p:sp>
      <p:pic>
        <p:nvPicPr>
          <p:cNvPr id="8" name="Content Placeholder 7" descr="Pacaya-plant-female_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556"/>
          <a:stretch>
            <a:fillRect/>
          </a:stretch>
        </p:blipFill>
        <p:spPr>
          <a:xfrm>
            <a:off x="1835696" y="1772816"/>
            <a:ext cx="2520280" cy="3840163"/>
          </a:xfrm>
          <a:ln>
            <a:solidFill>
              <a:schemeClr val="tx1"/>
            </a:solidFill>
          </a:ln>
        </p:spPr>
      </p:pic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pic>
        <p:nvPicPr>
          <p:cNvPr id="9" name="Picture 8" descr="Pacaya-plant-female_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852936"/>
            <a:ext cx="2304256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619672" y="5589240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Pacaya-plant-female_011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3968" y="6309320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</a:t>
            </a:r>
            <a:r>
              <a:rPr lang="es-GT" sz="900" dirty="0" smtClean="0"/>
              <a:t>FLAAR-Files;  ETHNOBOTANY; Pacaya-plant-female_012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112" y="1641574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i="1" dirty="0" err="1" smtClean="0"/>
              <a:t>Chamaedorea</a:t>
            </a:r>
            <a:r>
              <a:rPr lang="es-GT" i="1" dirty="0" smtClean="0"/>
              <a:t> </a:t>
            </a:r>
            <a:r>
              <a:rPr lang="es-GT" i="1" dirty="0" err="1" smtClean="0"/>
              <a:t>tepejilote</a:t>
            </a:r>
            <a:r>
              <a:rPr lang="es-GT" i="1" dirty="0" smtClean="0"/>
              <a:t> </a:t>
            </a:r>
            <a:r>
              <a:rPr lang="es-GT" dirty="0" err="1" smtClean="0"/>
              <a:t>Female</a:t>
            </a:r>
            <a:r>
              <a:rPr lang="es-GT" dirty="0" smtClean="0"/>
              <a:t> </a:t>
            </a:r>
            <a:r>
              <a:rPr lang="es-GT" dirty="0" err="1" smtClean="0"/>
              <a:t>plants</a:t>
            </a:r>
            <a:r>
              <a:rPr lang="es-GT" dirty="0" smtClean="0"/>
              <a:t> </a:t>
            </a:r>
            <a:r>
              <a:rPr lang="es-GT" dirty="0" err="1" smtClean="0"/>
              <a:t>with</a:t>
            </a:r>
            <a:r>
              <a:rPr lang="es-GT" dirty="0" smtClean="0"/>
              <a:t> </a:t>
            </a:r>
            <a:r>
              <a:rPr lang="es-GT" dirty="0" err="1" smtClean="0"/>
              <a:t>fruits</a:t>
            </a:r>
            <a:r>
              <a:rPr lang="es-GT" dirty="0" smtClean="0"/>
              <a:t>. </a:t>
            </a:r>
            <a:r>
              <a:rPr lang="es-GT" dirty="0" err="1" smtClean="0"/>
              <a:t>The</a:t>
            </a:r>
            <a:r>
              <a:rPr lang="es-GT" dirty="0" smtClean="0"/>
              <a:t> </a:t>
            </a:r>
            <a:r>
              <a:rPr lang="es-GT" dirty="0" err="1" smtClean="0"/>
              <a:t>fruits</a:t>
            </a:r>
            <a:r>
              <a:rPr lang="es-GT" dirty="0" smtClean="0"/>
              <a:t> of </a:t>
            </a:r>
            <a:r>
              <a:rPr lang="es-GT" dirty="0" err="1" smtClean="0"/>
              <a:t>these</a:t>
            </a:r>
            <a:r>
              <a:rPr lang="es-GT" dirty="0" smtClean="0"/>
              <a:t> </a:t>
            </a:r>
            <a:r>
              <a:rPr lang="es-GT" dirty="0" err="1" smtClean="0"/>
              <a:t>plant</a:t>
            </a:r>
            <a:r>
              <a:rPr lang="es-GT" dirty="0" smtClean="0"/>
              <a:t> are </a:t>
            </a:r>
            <a:r>
              <a:rPr lang="es-GT" dirty="0" err="1" smtClean="0"/>
              <a:t>edible</a:t>
            </a:r>
            <a:endParaRPr lang="es-GT" i="1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1187624" y="4725144"/>
            <a:ext cx="2808312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99792" y="4581128"/>
            <a:ext cx="3096344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23728" y="6237312"/>
            <a:ext cx="143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mtClean="0"/>
              <a:t>Inflorescence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92280" y="2924944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 err="1" smtClean="0"/>
              <a:t>This</a:t>
            </a:r>
            <a:r>
              <a:rPr lang="es-GT" dirty="0" smtClean="0"/>
              <a:t> </a:t>
            </a:r>
            <a:r>
              <a:rPr lang="es-GT" dirty="0" err="1" smtClean="0"/>
              <a:t>is</a:t>
            </a:r>
            <a:r>
              <a:rPr lang="es-GT" dirty="0" smtClean="0"/>
              <a:t> </a:t>
            </a:r>
            <a:r>
              <a:rPr lang="es-GT" dirty="0" err="1" smtClean="0"/>
              <a:t>the</a:t>
            </a:r>
            <a:r>
              <a:rPr lang="es-GT" dirty="0" smtClean="0"/>
              <a:t> </a:t>
            </a:r>
            <a:r>
              <a:rPr lang="es-GT" dirty="0" err="1" smtClean="0"/>
              <a:t>inflorescense</a:t>
            </a:r>
            <a:r>
              <a:rPr lang="es-GT" dirty="0" smtClean="0"/>
              <a:t> </a:t>
            </a:r>
            <a:r>
              <a:rPr lang="es-GT" dirty="0" err="1" smtClean="0"/>
              <a:t>that</a:t>
            </a:r>
            <a:r>
              <a:rPr lang="es-GT" dirty="0" smtClean="0"/>
              <a:t> </a:t>
            </a:r>
            <a:r>
              <a:rPr lang="es-GT" dirty="0" err="1" smtClean="0"/>
              <a:t>you</a:t>
            </a:r>
            <a:r>
              <a:rPr lang="es-GT" dirty="0" smtClean="0"/>
              <a:t> can </a:t>
            </a:r>
            <a:r>
              <a:rPr lang="es-GT" dirty="0" err="1" smtClean="0"/>
              <a:t>eat</a:t>
            </a:r>
            <a:r>
              <a:rPr lang="es-GT" dirty="0" smtClean="0"/>
              <a:t>. </a:t>
            </a:r>
          </a:p>
          <a:p>
            <a:endParaRPr lang="es-GT" dirty="0" smtClean="0"/>
          </a:p>
          <a:p>
            <a:r>
              <a:rPr lang="es-GT" dirty="0" err="1" smtClean="0"/>
              <a:t>Because</a:t>
            </a:r>
            <a:r>
              <a:rPr lang="es-GT" dirty="0" smtClean="0"/>
              <a:t> </a:t>
            </a:r>
            <a:r>
              <a:rPr lang="es-GT" dirty="0" err="1" smtClean="0"/>
              <a:t>you</a:t>
            </a:r>
            <a:r>
              <a:rPr lang="es-GT" dirty="0" smtClean="0"/>
              <a:t> </a:t>
            </a:r>
            <a:r>
              <a:rPr lang="es-GT" dirty="0" err="1" smtClean="0"/>
              <a:t>eat</a:t>
            </a:r>
            <a:r>
              <a:rPr lang="es-GT" dirty="0" smtClean="0"/>
              <a:t> </a:t>
            </a:r>
            <a:r>
              <a:rPr lang="es-GT" dirty="0" err="1" smtClean="0"/>
              <a:t>it</a:t>
            </a:r>
            <a:r>
              <a:rPr lang="es-GT" dirty="0" smtClean="0"/>
              <a:t> </a:t>
            </a:r>
            <a:r>
              <a:rPr lang="es-GT" dirty="0" err="1" smtClean="0"/>
              <a:t>is</a:t>
            </a:r>
            <a:r>
              <a:rPr lang="es-GT" dirty="0" smtClean="0"/>
              <a:t> </a:t>
            </a:r>
            <a:r>
              <a:rPr lang="es-GT" dirty="0" err="1" smtClean="0"/>
              <a:t>very</a:t>
            </a:r>
            <a:r>
              <a:rPr lang="es-GT" dirty="0" smtClean="0"/>
              <a:t> </a:t>
            </a:r>
            <a:r>
              <a:rPr lang="es-GT" dirty="0" err="1" smtClean="0"/>
              <a:t>common</a:t>
            </a:r>
            <a:r>
              <a:rPr lang="es-GT" dirty="0" smtClean="0"/>
              <a:t> </a:t>
            </a:r>
            <a:r>
              <a:rPr lang="es-GT" dirty="0" err="1" smtClean="0"/>
              <a:t>to</a:t>
            </a:r>
            <a:r>
              <a:rPr lang="es-GT" dirty="0" smtClean="0"/>
              <a:t> </a:t>
            </a:r>
            <a:r>
              <a:rPr lang="es-GT" dirty="0" err="1" smtClean="0"/>
              <a:t>find</a:t>
            </a:r>
            <a:r>
              <a:rPr lang="es-GT" dirty="0" smtClean="0"/>
              <a:t> </a:t>
            </a:r>
            <a:r>
              <a:rPr lang="es-GT" dirty="0" err="1" smtClean="0"/>
              <a:t>it</a:t>
            </a:r>
            <a:r>
              <a:rPr lang="es-GT" dirty="0" smtClean="0"/>
              <a:t> in </a:t>
            </a:r>
            <a:r>
              <a:rPr lang="es-GT" dirty="0" err="1" smtClean="0"/>
              <a:t>cultivated</a:t>
            </a:r>
            <a:r>
              <a:rPr lang="es-GT" dirty="0" smtClean="0"/>
              <a:t> in </a:t>
            </a:r>
            <a:r>
              <a:rPr lang="es-GT" dirty="0" err="1" smtClean="0"/>
              <a:t>houses</a:t>
            </a:r>
            <a:endParaRPr lang="es-GT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835696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8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979712" y="2276872"/>
            <a:ext cx="720080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52120" y="3212976"/>
            <a:ext cx="432048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670</TotalTime>
  <Words>512</Words>
  <Application>Microsoft Office PowerPoint</Application>
  <PresentationFormat>On-screen Show (4:3)</PresentationFormat>
  <Paragraphs>142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</vt:lpstr>
      <vt:lpstr>Pacaya palm, Chamaedorea tepejilote </vt:lpstr>
      <vt:lpstr>No cost or obligation to use FLAAR PowerPoint presentations (if copyright notice and logo remain in place)</vt:lpstr>
      <vt:lpstr>Pacaya, an edible flower</vt:lpstr>
      <vt:lpstr>Pacaya, an edible flower</vt:lpstr>
      <vt:lpstr>Pacaya, an edible flower</vt:lpstr>
      <vt:lpstr>Pacaya, an edible flower</vt:lpstr>
      <vt:lpstr>Pacaya, an edible flower</vt:lpstr>
      <vt:lpstr>Pacaya, an edible flower</vt:lpstr>
      <vt:lpstr>Pacaya, an edible flower</vt:lpstr>
      <vt:lpstr>Pacaya, an edible flower</vt:lpstr>
      <vt:lpstr> Pacaya, an edible flower</vt:lpstr>
      <vt:lpstr>Pacaya an edible plant</vt:lpstr>
      <vt:lpstr>Pacaya, an edible flower</vt:lpstr>
      <vt:lpstr>www.Maya Ethnobotany.org</vt:lpstr>
      <vt:lpstr>www.Maya Ethnobotany.org</vt:lpstr>
    </vt:vector>
  </TitlesOfParts>
  <Company>FLAAR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Pacaya palm Chamaedorea tepejilote</dc:title>
  <dc:creator>Jaqueline</dc:creator>
  <cp:lastModifiedBy>FLAAR 3D</cp:lastModifiedBy>
  <cp:revision>89</cp:revision>
  <dcterms:created xsi:type="dcterms:W3CDTF">2011-07-20T17:47:29Z</dcterms:created>
  <dcterms:modified xsi:type="dcterms:W3CDTF">2011-08-30T21:07:47Z</dcterms:modified>
</cp:coreProperties>
</file>